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77" r:id="rId1"/>
    <p:sldMasterId id="2147484289" r:id="rId2"/>
  </p:sldMasterIdLst>
  <p:notesMasterIdLst>
    <p:notesMasterId r:id="rId42"/>
  </p:notesMasterIdLst>
  <p:sldIdLst>
    <p:sldId id="1449" r:id="rId3"/>
    <p:sldId id="1450" r:id="rId4"/>
    <p:sldId id="1451" r:id="rId5"/>
    <p:sldId id="1452" r:id="rId6"/>
    <p:sldId id="955" r:id="rId7"/>
    <p:sldId id="1563" r:id="rId8"/>
    <p:sldId id="1564" r:id="rId9"/>
    <p:sldId id="1554" r:id="rId10"/>
    <p:sldId id="1565" r:id="rId11"/>
    <p:sldId id="1512" r:id="rId12"/>
    <p:sldId id="1557" r:id="rId13"/>
    <p:sldId id="1566" r:id="rId14"/>
    <p:sldId id="1577" r:id="rId15"/>
    <p:sldId id="1572" r:id="rId16"/>
    <p:sldId id="1578" r:id="rId17"/>
    <p:sldId id="1579" r:id="rId18"/>
    <p:sldId id="1568" r:id="rId19"/>
    <p:sldId id="1558" r:id="rId20"/>
    <p:sldId id="1574" r:id="rId21"/>
    <p:sldId id="1575" r:id="rId22"/>
    <p:sldId id="1576" r:id="rId23"/>
    <p:sldId id="1580" r:id="rId24"/>
    <p:sldId id="1581" r:id="rId25"/>
    <p:sldId id="1559" r:id="rId26"/>
    <p:sldId id="1582" r:id="rId27"/>
    <p:sldId id="1583" r:id="rId28"/>
    <p:sldId id="1541" r:id="rId29"/>
    <p:sldId id="1183" r:id="rId30"/>
    <p:sldId id="1538" r:id="rId31"/>
    <p:sldId id="1584" r:id="rId32"/>
    <p:sldId id="1585" r:id="rId33"/>
    <p:sldId id="1586" r:id="rId34"/>
    <p:sldId id="1587" r:id="rId35"/>
    <p:sldId id="1588" r:id="rId36"/>
    <p:sldId id="1589" r:id="rId37"/>
    <p:sldId id="1590" r:id="rId38"/>
    <p:sldId id="1591" r:id="rId39"/>
    <p:sldId id="1592" r:id="rId40"/>
    <p:sldId id="1593" r:id="rId41"/>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30400"/>
    <a:srgbClr val="000D14"/>
    <a:srgbClr val="000806"/>
    <a:srgbClr val="000403"/>
    <a:srgbClr val="004C22"/>
    <a:srgbClr val="050701"/>
    <a:srgbClr val="020103"/>
    <a:srgbClr val="040000"/>
    <a:srgbClr val="0404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3" autoAdjust="0"/>
    <p:restoredTop sz="85035" autoAdjust="0"/>
  </p:normalViewPr>
  <p:slideViewPr>
    <p:cSldViewPr>
      <p:cViewPr varScale="1">
        <p:scale>
          <a:sx n="81" d="100"/>
          <a:sy n="81" d="100"/>
        </p:scale>
        <p:origin x="342" y="90"/>
      </p:cViewPr>
      <p:guideLst>
        <p:guide orient="horz" pos="1620"/>
        <p:guide pos="2880"/>
      </p:guideLst>
    </p:cSldViewPr>
  </p:slideViewPr>
  <p:outlineViewPr>
    <p:cViewPr varScale="1">
      <p:scale>
        <a:sx n="33" d="100"/>
        <a:sy n="33" d="100"/>
      </p:scale>
      <p:origin x="0" y="-10938"/>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dirty="0"/>
          </a:p>
        </p:txBody>
      </p:sp>
    </p:spTree>
    <p:extLst>
      <p:ext uri="{BB962C8B-B14F-4D97-AF65-F5344CB8AC3E}">
        <p14:creationId xmlns:p14="http://schemas.microsoft.com/office/powerpoint/2010/main" val="3586481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308366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Mt 25:46 "And these will go away into everlasting punishment,</a:t>
            </a:r>
          </a:p>
          <a:p>
            <a:pPr marL="0" indent="0">
              <a:buNone/>
            </a:pPr>
            <a:r>
              <a:rPr lang="en-US" b="0" dirty="0" smtClean="0"/>
              <a:t>Lu 16:24 And he cried and said, Father Abraham, have mercy on me, and send Lazarus, that he may dip the tip of his finger in water, and cool my tongue; for I am tormented in this flame.</a:t>
            </a:r>
          </a:p>
          <a:p>
            <a:pPr marL="0" indent="0">
              <a:buNone/>
            </a:pPr>
            <a:r>
              <a:rPr lang="en-US" b="0" dirty="0" smtClean="0"/>
              <a:t> Jude 1:13 Raging waves of the sea, foaming out their own shame; wandering stars, to whom is reserved the blackness of darkness for ever.</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061203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120979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504045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Ps 68:2 As smoke is driven away, So drive them away; As wax melts before the fire, So let the wicked perish at the presence of God.</a:t>
            </a:r>
          </a:p>
          <a:p>
            <a:pPr marL="0" indent="0">
              <a:buNone/>
            </a:pPr>
            <a:r>
              <a:rPr lang="en-US" b="0" dirty="0" smtClean="0"/>
              <a:t>Isa 6:5 ¶ So I said: "Woe is me, for I am undone! Because I am a man of unclean lips, And I dwell in the midst of a people of unclean lips; For my eyes have seen the King, The LORD of hosts.“</a:t>
            </a:r>
          </a:p>
          <a:p>
            <a:pPr marL="0" indent="0">
              <a:buNone/>
            </a:pPr>
            <a:r>
              <a:rPr lang="en-US" b="0" dirty="0" err="1" smtClean="0"/>
              <a:t>Hab</a:t>
            </a:r>
            <a:r>
              <a:rPr lang="en-US" b="0" dirty="0" smtClean="0"/>
              <a:t> 1:13 You are of purer eyes than to behold evil, And cannot look on wickedness. Why do You look on those who deal treacherously, And hold Your tongue when the wicked devours A person more </a:t>
            </a:r>
            <a:r>
              <a:rPr lang="en-US" b="0" dirty="0" err="1" smtClean="0"/>
              <a:t>rightous</a:t>
            </a:r>
            <a:r>
              <a:rPr lang="en-US" b="0" dirty="0" smtClean="0"/>
              <a:t> than he?</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1001521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sz="1200" dirty="0" smtClean="0"/>
              <a:t> Ps 89:14 Righteousness and justice are the foundation of Your throne; </a:t>
            </a:r>
          </a:p>
          <a:p>
            <a:pPr marL="0" indent="0">
              <a:buNone/>
            </a:pPr>
            <a:r>
              <a:rPr lang="en-US" sz="1200" dirty="0" smtClean="0"/>
              <a:t> Ps 99:4 The King's strength also loves justice; You have established equity; You have executed justice and righteousness in Jacob.</a:t>
            </a:r>
            <a:endParaRPr lang="en-US" sz="120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813993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sz="1200" dirty="0" smtClean="0"/>
              <a:t> </a:t>
            </a:r>
            <a:r>
              <a:rPr lang="en-US" sz="1200" dirty="0" err="1" smtClean="0"/>
              <a:t>Ec</a:t>
            </a:r>
            <a:r>
              <a:rPr lang="en-US" sz="1200" dirty="0" smtClean="0"/>
              <a:t> 3:11 ¶ He has made everything beautiful in its time. Also He has put eternity in their hearts, except that no one can find out the work that God does from beginning to end.</a:t>
            </a:r>
          </a:p>
          <a:p>
            <a:pPr marL="0" indent="0">
              <a:buNone/>
            </a:pPr>
            <a:r>
              <a:rPr lang="en-US" sz="1200" dirty="0" smtClean="0"/>
              <a:t>Ge 1:26 ¶ Then God said, "Let Us make man in Our image,</a:t>
            </a:r>
            <a:endParaRPr lang="en-US" sz="120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0154193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42239044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Mal 2:15 But did He not make them one, Having a remnant of the Spirit? And why one? He seeks godly offspring. Therefore take heed to your spirit, And let none deal treacherously with the wife of his youth.</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30052683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4209151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dirty="0"/>
          </a:p>
        </p:txBody>
      </p:sp>
    </p:spTree>
    <p:extLst>
      <p:ext uri="{BB962C8B-B14F-4D97-AF65-F5344CB8AC3E}">
        <p14:creationId xmlns:p14="http://schemas.microsoft.com/office/powerpoint/2010/main" val="6018169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3391125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30132129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16307262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17964106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err="1" smtClean="0"/>
              <a:t>Heb</a:t>
            </a:r>
            <a:r>
              <a:rPr lang="en-US" b="0" dirty="0" smtClean="0"/>
              <a:t> 2:4 God also bearing witness both with signs and wonders, with various miracles, and gifts of the Holy Spirit, according to His own will?</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29191371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err="1" smtClean="0"/>
              <a:t>Heb</a:t>
            </a:r>
            <a:r>
              <a:rPr lang="en-US" b="0" dirty="0" smtClean="0"/>
              <a:t> 2:4 God also bearing witness both with signs and wonders, with various miracles, and gifts of the Holy Spirit, according to His own will?</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5448676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err="1" smtClean="0"/>
              <a:t>Heb</a:t>
            </a:r>
            <a:r>
              <a:rPr lang="en-US" b="0" dirty="0" smtClean="0"/>
              <a:t> 2:4 God also bearing witness both with signs and wonders, with various miracles, and gifts of the Holy Spirit, according to His own will?</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42443455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err="1" smtClean="0"/>
              <a:t>Heb</a:t>
            </a:r>
            <a:r>
              <a:rPr lang="en-US" b="0" dirty="0" smtClean="0"/>
              <a:t> 2:4 God also bearing witness both with signs and wonders, with various miracles, and gifts of the Holy Spirit, according to His own will?</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4707145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1389796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3</a:t>
            </a:fld>
            <a:endParaRPr lang="en-US" dirty="0"/>
          </a:p>
        </p:txBody>
      </p:sp>
    </p:spTree>
    <p:extLst>
      <p:ext uri="{BB962C8B-B14F-4D97-AF65-F5344CB8AC3E}">
        <p14:creationId xmlns:p14="http://schemas.microsoft.com/office/powerpoint/2010/main" val="3593435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4</a:t>
            </a:fld>
            <a:endParaRPr lang="en-US" dirty="0">
              <a:solidFill>
                <a:srgbClr val="000000"/>
              </a:solidFill>
            </a:endParaRPr>
          </a:p>
        </p:txBody>
      </p:sp>
    </p:spTree>
    <p:extLst>
      <p:ext uri="{BB962C8B-B14F-4D97-AF65-F5344CB8AC3E}">
        <p14:creationId xmlns:p14="http://schemas.microsoft.com/office/powerpoint/2010/main" val="3970681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5</a:t>
            </a:fld>
            <a:endParaRPr lang="en-GB"/>
          </a:p>
        </p:txBody>
      </p:sp>
    </p:spTree>
    <p:extLst>
      <p:ext uri="{BB962C8B-B14F-4D97-AF65-F5344CB8AC3E}">
        <p14:creationId xmlns:p14="http://schemas.microsoft.com/office/powerpoint/2010/main" val="3647398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948921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013184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Seven times in Genesis 1 God calls the creation good</a:t>
            </a:r>
          </a:p>
          <a:p>
            <a:pPr marL="0" indent="0">
              <a:buNone/>
            </a:pPr>
            <a:r>
              <a:rPr lang="en-US" b="0" dirty="0" smtClean="0"/>
              <a:t> Ge 1:4 And God saw the light, that it was good; and God divided the light from the darkness.</a:t>
            </a:r>
          </a:p>
          <a:p>
            <a:pPr marL="0" indent="0">
              <a:buNone/>
            </a:pPr>
            <a:r>
              <a:rPr lang="en-US" b="0" dirty="0" smtClean="0"/>
              <a:t>Ps 33:5 He loves righteousness and justice; The earth is full of the goodness of the LORD.</a:t>
            </a:r>
          </a:p>
          <a:p>
            <a:pPr marL="0" indent="0">
              <a:buNone/>
            </a:pPr>
            <a:r>
              <a:rPr lang="en-US" b="0" dirty="0" smtClean="0"/>
              <a:t>De 6:24 'And the LORD commanded us to observe all these statutes, to fear the LORD our God, for our good always, that He might preserve us alive, as it is this day.</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601768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Seven times in Genesis 1 God calls the creation good</a:t>
            </a:r>
          </a:p>
          <a:p>
            <a:pPr marL="0" indent="0">
              <a:buNone/>
            </a:pPr>
            <a:r>
              <a:rPr lang="en-US" b="0" dirty="0" smtClean="0"/>
              <a:t> Ge 1:4 And God saw the light, that it was good; and God divided the light from the darkness.</a:t>
            </a:r>
          </a:p>
          <a:p>
            <a:pPr marL="0" indent="0">
              <a:buNone/>
            </a:pPr>
            <a:r>
              <a:rPr lang="en-US" b="0" dirty="0" smtClean="0"/>
              <a:t>De 6:24 'And the LORD commanded us to observe all these statutes, to fear the LORD our God, for our good always, that He might preserve us alive, as it is this day.</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467181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10618561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60354172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401672510"/>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42ACE2-5955-48D4-8440-60D78FFD26F9}"/>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 xmlns:a16="http://schemas.microsoft.com/office/drawing/2014/main" id="{77CEED33-0F81-477F-B7D6-FA1C443342F8}"/>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 xmlns:a16="http://schemas.microsoft.com/office/drawing/2014/main" id="{6EB5C34A-8E38-4FFD-8503-5F69C39A5CAB}"/>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5/22/2022</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64D2E398-2DA1-465C-9202-0B1D92AC630D}"/>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BFE5039B-1102-47E0-B1D6-C5A86ABBAB49}"/>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9002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5E00A6-8E93-439D-A1B8-25FF0B47B6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5E3B267-F712-47CB-9C87-6A3232D846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2530436-1E12-43E4-A5D5-05CCCA58ECAF}"/>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5/22/2022</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1D584585-A36E-486F-8486-DD3793E687BC}"/>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BDF46A08-072E-460E-B14E-4D2E43AC1951}"/>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0558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D44D29-6B60-40C7-9E1B-9B1D4D825155}"/>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 xmlns:a16="http://schemas.microsoft.com/office/drawing/2014/main" id="{6623FD6A-EDFC-4E60-BC76-C095DF3FA591}"/>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9C780642-6F26-4D24-81F1-7A52267B9DF6}"/>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5/22/2022</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42FCB230-41A9-44C4-BD04-D77D43F7F829}"/>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00E280BE-28E4-4439-9D66-D1ED9F63363A}"/>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4157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043F93-993E-45BD-98E9-E67A060BE8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E73CB89-D63B-442B-90B4-DB776A8ED21F}"/>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1BCC372-8739-4124-B38D-EF52DB526D36}"/>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C754E0A4-C1DB-4FD2-A277-1416F969B7AB}"/>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5/22/2022</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30FDF395-88F8-4031-8B3E-726D3A158F79}"/>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1C33FEED-6DE0-4B90-8958-7EE90B2D0267}"/>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4597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CC875A-A28A-48A9-BACE-7547148367CA}"/>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04B6122B-FBD0-4C94-9168-C647BE7F9C25}"/>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7939247C-A82D-4838-8202-CEF96F108E1D}"/>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F3E62747-4F83-45F3-82B5-97520966E405}"/>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686A9142-57E0-4A41-898D-E55851CE2B01}"/>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0BB8407E-5B5B-45F4-AADD-8866EBECB9D7}"/>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5/22/2022</a:t>
            </a:fld>
            <a:endParaRPr lang="en-US">
              <a:solidFill>
                <a:prstClr val="black">
                  <a:tint val="75000"/>
                </a:prstClr>
              </a:solidFill>
            </a:endParaRPr>
          </a:p>
        </p:txBody>
      </p:sp>
      <p:sp>
        <p:nvSpPr>
          <p:cNvPr id="8" name="Footer Placeholder 7">
            <a:extLst>
              <a:ext uri="{FF2B5EF4-FFF2-40B4-BE49-F238E27FC236}">
                <a16:creationId xmlns="" xmlns:a16="http://schemas.microsoft.com/office/drawing/2014/main" id="{30EA0E34-2981-4563-AAFD-79E44D38FF9D}"/>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 xmlns:a16="http://schemas.microsoft.com/office/drawing/2014/main" id="{6AF10CAF-8A8A-488E-B807-7C85F80264F7}"/>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0717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3DACBF-7D75-4869-AC3A-8A299DF71D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F440A91-1A8C-4381-B721-128CD25E90D4}"/>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5/22/2022</a:t>
            </a:fld>
            <a:endParaRPr lang="en-US">
              <a:solidFill>
                <a:prstClr val="black">
                  <a:tint val="75000"/>
                </a:prstClr>
              </a:solidFill>
            </a:endParaRPr>
          </a:p>
        </p:txBody>
      </p:sp>
      <p:sp>
        <p:nvSpPr>
          <p:cNvPr id="4" name="Footer Placeholder 3">
            <a:extLst>
              <a:ext uri="{FF2B5EF4-FFF2-40B4-BE49-F238E27FC236}">
                <a16:creationId xmlns="" xmlns:a16="http://schemas.microsoft.com/office/drawing/2014/main" id="{CF8DD213-CCAD-4176-B0C2-542B80A31023}"/>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 xmlns:a16="http://schemas.microsoft.com/office/drawing/2014/main" id="{824BEABC-17DC-453C-801A-18223113AF7A}"/>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67670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5A342172-A8C9-4D00-A4F9-ED05C090486D}"/>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5/22/2022</a:t>
            </a:fld>
            <a:endParaRPr lang="en-US">
              <a:solidFill>
                <a:prstClr val="black">
                  <a:tint val="75000"/>
                </a:prstClr>
              </a:solidFill>
            </a:endParaRPr>
          </a:p>
        </p:txBody>
      </p:sp>
      <p:sp>
        <p:nvSpPr>
          <p:cNvPr id="3" name="Footer Placeholder 2">
            <a:extLst>
              <a:ext uri="{FF2B5EF4-FFF2-40B4-BE49-F238E27FC236}">
                <a16:creationId xmlns="" xmlns:a16="http://schemas.microsoft.com/office/drawing/2014/main" id="{01FE1D98-B8A5-4084-B6D8-1F8D5E21B137}"/>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 xmlns:a16="http://schemas.microsoft.com/office/drawing/2014/main" id="{7089C0AD-F850-4A33-AB32-2A47EABC2C0A}"/>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39887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32ACAF-40AB-4A72-BD80-210E2BEC8EF3}"/>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 xmlns:a16="http://schemas.microsoft.com/office/drawing/2014/main" id="{76C6AB59-BF46-4664-875D-9654F056CA17}"/>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FA9641BD-3EDE-4956-889D-5446BE76C0EC}"/>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 xmlns:a16="http://schemas.microsoft.com/office/drawing/2014/main" id="{B4A1A827-381D-4290-9D61-BC4E4576CDE2}"/>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5/22/2022</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9E7DC4D9-1362-41F4-AED6-842F0D7F022C}"/>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AEA4BBCA-390C-49C0-A37D-4C04A99B4F24}"/>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171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028056873"/>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0C29CB-AD78-44B1-AAC4-64B51053392A}"/>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 xmlns:a16="http://schemas.microsoft.com/office/drawing/2014/main" id="{F6BF68AB-DD24-42FD-8DB5-2AF53D406898}"/>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 xmlns:a16="http://schemas.microsoft.com/office/drawing/2014/main" id="{268A155B-84E0-4F60-8B31-7B5596555458}"/>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 xmlns:a16="http://schemas.microsoft.com/office/drawing/2014/main" id="{190184D2-B0C6-4E98-A647-979A1F8E0788}"/>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5/22/2022</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25BE1AF3-76A0-41AB-B975-6591675F5424}"/>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54BDA170-AD55-4F25-835A-1BC9EBBAF497}"/>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03263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F3AC67-9422-4BB7-BF91-4E0C1644CC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3B0C97D7-1281-4961-818A-3DBFC8D472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AB42847-E283-4DFF-8FB0-7C81F115A80E}"/>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5/22/2022</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38B58E87-E312-4048-933C-5D14406B9043}"/>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623D8EDF-7803-4A2C-9C96-5E8B0AC10B9D}"/>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85758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8521646-2393-42D2-B5F6-31F291F0E2F9}"/>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211508FF-1C25-463A-9FDA-F1DF4AABA4ED}"/>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118507C-F904-4A0F-B13A-1A3E221AD193}"/>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5/22/2022</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ECC5A2C3-ADB5-40DD-BA8F-A89F4D79FC02}"/>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E3BD67CB-1D39-4574-A8D1-FD4CB0BD6198}"/>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8274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2929058261"/>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21297306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2562426173"/>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841678867"/>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3449595880"/>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405336079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263359973"/>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98655599"/>
      </p:ext>
    </p:extLst>
  </p:cSld>
  <p:clrMap bg1="dk1" tx1="lt1" bg2="dk2" tx2="lt2" accent1="accent1" accent2="accent2" accent3="accent3" accent4="accent4" accent5="accent5" accent6="accent6" hlink="hlink" folHlink="folHlink"/>
  <p:sldLayoutIdLst>
    <p:sldLayoutId id="2147484278" r:id="rId1"/>
    <p:sldLayoutId id="2147484279" r:id="rId2"/>
    <p:sldLayoutId id="2147484280" r:id="rId3"/>
    <p:sldLayoutId id="2147484281" r:id="rId4"/>
    <p:sldLayoutId id="2147484282" r:id="rId5"/>
    <p:sldLayoutId id="2147484283" r:id="rId6"/>
    <p:sldLayoutId id="2147484284" r:id="rId7"/>
    <p:sldLayoutId id="2147484285" r:id="rId8"/>
    <p:sldLayoutId id="2147484286" r:id="rId9"/>
    <p:sldLayoutId id="2147484287" r:id="rId10"/>
    <p:sldLayoutId id="2147484288" r:id="rId11"/>
  </p:sldLayoutIdLst>
  <p:transition>
    <p:fade/>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6EA082D-8397-4A31-9F91-27533005B940}"/>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B4E4023B-AF63-4862-A63B-9EE729708E84}"/>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DD53936-E098-477B-966F-ED40675FD2AE}"/>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fontAlgn="auto">
              <a:lnSpc>
                <a:spcPct val="100000"/>
              </a:lnSpc>
              <a:spcBef>
                <a:spcPts val="0"/>
              </a:spcBef>
              <a:spcAft>
                <a:spcPts val="0"/>
              </a:spcAft>
              <a:buClrTx/>
              <a:buSzTx/>
            </a:pPr>
            <a:fld id="{CF42F0A5-A15D-4C82-BCBA-3E7A7F65FC20}" type="datetimeFigureOut">
              <a:rPr lang="en-US" smtClean="0">
                <a:solidFill>
                  <a:prstClr val="black">
                    <a:tint val="75000"/>
                  </a:prstClr>
                </a:solidFill>
                <a:latin typeface="Calibri" panose="020F0502020204030204"/>
                <a:cs typeface="+mn-cs"/>
              </a:rPr>
              <a:pPr defTabSz="685800" fontAlgn="auto">
                <a:lnSpc>
                  <a:spcPct val="100000"/>
                </a:lnSpc>
                <a:spcBef>
                  <a:spcPts val="0"/>
                </a:spcBef>
                <a:spcAft>
                  <a:spcPts val="0"/>
                </a:spcAft>
                <a:buClrTx/>
                <a:buSzTx/>
              </a:pPr>
              <a:t>5/22/2022</a:t>
            </a:fld>
            <a:endParaRPr lang="en-US">
              <a:solidFill>
                <a:prstClr val="black">
                  <a:tint val="75000"/>
                </a:prstClr>
              </a:solidFill>
              <a:latin typeface="Calibri" panose="020F0502020204030204"/>
              <a:cs typeface="+mn-cs"/>
            </a:endParaRPr>
          </a:p>
        </p:txBody>
      </p:sp>
      <p:sp>
        <p:nvSpPr>
          <p:cNvPr id="5" name="Footer Placeholder 4">
            <a:extLst>
              <a:ext uri="{FF2B5EF4-FFF2-40B4-BE49-F238E27FC236}">
                <a16:creationId xmlns="" xmlns:a16="http://schemas.microsoft.com/office/drawing/2014/main" id="{F3F6DAA3-65DD-43AF-8C29-407FE431CD91}"/>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fontAlgn="auto">
              <a:lnSpc>
                <a:spcPct val="100000"/>
              </a:lnSpc>
              <a:spcBef>
                <a:spcPts val="0"/>
              </a:spcBef>
              <a:spcAft>
                <a:spcPts val="0"/>
              </a:spcAft>
              <a:buClrTx/>
              <a:buSzTx/>
            </a:pPr>
            <a:endParaRPr lang="en-US">
              <a:solidFill>
                <a:prstClr val="black">
                  <a:tint val="75000"/>
                </a:prstClr>
              </a:solidFill>
              <a:latin typeface="Calibri" panose="020F0502020204030204"/>
              <a:cs typeface="+mn-cs"/>
            </a:endParaRPr>
          </a:p>
        </p:txBody>
      </p:sp>
      <p:sp>
        <p:nvSpPr>
          <p:cNvPr id="6" name="Slide Number Placeholder 5">
            <a:extLst>
              <a:ext uri="{FF2B5EF4-FFF2-40B4-BE49-F238E27FC236}">
                <a16:creationId xmlns="" xmlns:a16="http://schemas.microsoft.com/office/drawing/2014/main" id="{16DA4AD4-34DB-47FB-A971-5A80F600AE03}"/>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fontAlgn="auto">
              <a:lnSpc>
                <a:spcPct val="100000"/>
              </a:lnSpc>
              <a:spcBef>
                <a:spcPts val="0"/>
              </a:spcBef>
              <a:spcAft>
                <a:spcPts val="0"/>
              </a:spcAft>
              <a:buClrTx/>
              <a:buSzTx/>
            </a:pPr>
            <a:fld id="{FF518798-D9E0-459C-B608-98B5833E2A43}" type="slidenum">
              <a:rPr lang="en-US" smtClean="0">
                <a:solidFill>
                  <a:prstClr val="black">
                    <a:tint val="75000"/>
                  </a:prstClr>
                </a:solidFill>
                <a:latin typeface="Calibri" panose="020F0502020204030204"/>
                <a:cs typeface="+mn-cs"/>
              </a:rPr>
              <a:pPr defTabSz="685800" fontAlgn="auto">
                <a:lnSpc>
                  <a:spcPct val="100000"/>
                </a:lnSpc>
                <a:spcBef>
                  <a:spcPts val="0"/>
                </a:spcBef>
                <a:spcAft>
                  <a:spcPts val="0"/>
                </a:spcAft>
                <a:buClrTx/>
                <a:buSzTx/>
              </a:pPr>
              <a:t>‹#›</a:t>
            </a:fld>
            <a:endParaRPr lang="en-US">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1679032952"/>
      </p:ext>
    </p:extLst>
  </p:cSld>
  <p:clrMap bg1="lt1" tx1="dk1" bg2="lt2" tx2="dk2" accent1="accent1" accent2="accent2" accent3="accent3" accent4="accent4" accent5="accent5" accent6="accent6" hlink="hlink" folHlink="folHlink"/>
  <p:sldLayoutIdLst>
    <p:sldLayoutId id="2147484290" r:id="rId1"/>
    <p:sldLayoutId id="2147484291" r:id="rId2"/>
    <p:sldLayoutId id="2147484292" r:id="rId3"/>
    <p:sldLayoutId id="2147484293" r:id="rId4"/>
    <p:sldLayoutId id="2147484294" r:id="rId5"/>
    <p:sldLayoutId id="2147484295" r:id="rId6"/>
    <p:sldLayoutId id="2147484296" r:id="rId7"/>
    <p:sldLayoutId id="2147484297" r:id="rId8"/>
    <p:sldLayoutId id="2147484298" r:id="rId9"/>
    <p:sldLayoutId id="2147484299" r:id="rId10"/>
    <p:sldLayoutId id="214748430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599" y="1428750"/>
            <a:ext cx="8719458" cy="3404507"/>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endParaRPr lang="en-US" sz="3000" dirty="0" smtClean="0">
              <a:effectLst>
                <a:glow rad="228600">
                  <a:srgbClr val="03080D"/>
                </a:glow>
              </a:effectLst>
            </a:endParaRPr>
          </a:p>
          <a:p>
            <a:pPr marL="0" indent="0">
              <a:buNone/>
            </a:pPr>
            <a:r>
              <a:rPr lang="en-US" sz="3000" b="1" dirty="0" smtClean="0">
                <a:effectLst>
                  <a:glow rad="228600">
                    <a:srgbClr val="03080D"/>
                  </a:glow>
                </a:effectLst>
              </a:rPr>
              <a:t>Wednesday</a:t>
            </a:r>
            <a:endParaRPr lang="en-US" sz="3000" b="1" dirty="0">
              <a:effectLst>
                <a:glow rad="228600">
                  <a:srgbClr val="03080D"/>
                </a:glow>
              </a:effectLst>
            </a:endParaRP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349335829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God is good</a:t>
            </a:r>
          </a:p>
          <a:p>
            <a:pPr marL="0" indent="0">
              <a:buNone/>
            </a:pPr>
            <a:r>
              <a:rPr lang="en-US" sz="3700" dirty="0"/>
              <a:t>	</a:t>
            </a:r>
            <a:r>
              <a:rPr lang="en-US" sz="3700" dirty="0" smtClean="0"/>
              <a:t>He loves us</a:t>
            </a:r>
          </a:p>
          <a:p>
            <a:pPr marL="0" indent="0">
              <a:buNone/>
            </a:pPr>
            <a:r>
              <a:rPr lang="en-US" sz="3700" dirty="0"/>
              <a:t>	</a:t>
            </a:r>
            <a:r>
              <a:rPr lang="en-US" sz="3700" dirty="0" smtClean="0"/>
              <a:t>He wants us to be with Him</a:t>
            </a:r>
          </a:p>
          <a:p>
            <a:pPr marL="0" indent="0">
              <a:buNone/>
            </a:pPr>
            <a:r>
              <a:rPr lang="en-US" sz="3700" dirty="0" smtClean="0"/>
              <a:t>Hell is terrible</a:t>
            </a:r>
          </a:p>
          <a:p>
            <a:pPr marL="0" indent="0">
              <a:buNone/>
            </a:pPr>
            <a:r>
              <a:rPr lang="en-US" sz="3700" dirty="0"/>
              <a:t>	</a:t>
            </a:r>
            <a:r>
              <a:rPr lang="en-US" sz="3700" dirty="0" smtClean="0"/>
              <a:t>God (will) cast men there </a:t>
            </a:r>
          </a:p>
          <a:p>
            <a:pPr marL="0" indent="0">
              <a:buNone/>
            </a:pPr>
            <a:r>
              <a:rPr lang="en-US" sz="3700" dirty="0" smtClean="0"/>
              <a:t>How are both of these things true?</a:t>
            </a:r>
            <a:endParaRPr lang="en-US" sz="3700" dirty="0" smtClean="0"/>
          </a:p>
          <a:p>
            <a:pPr marL="0" indent="0">
              <a:buNone/>
            </a:pPr>
            <a:r>
              <a:rPr lang="en-US" sz="3700" dirty="0"/>
              <a:t>	</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How do we reconcile…..</a:t>
            </a:r>
            <a:endParaRPr lang="en-US" sz="6400" dirty="0">
              <a:latin typeface="+mn-lt"/>
            </a:endParaRPr>
          </a:p>
        </p:txBody>
      </p:sp>
    </p:spTree>
    <p:extLst>
      <p:ext uri="{BB962C8B-B14F-4D97-AF65-F5344CB8AC3E}">
        <p14:creationId xmlns:p14="http://schemas.microsoft.com/office/powerpoint/2010/main" val="146687317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fade">
                                      <p:cBhvr>
                                        <p:cTn id="23"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763000" cy="3943350"/>
          </a:xfrm>
        </p:spPr>
        <p:txBody>
          <a:bodyPr>
            <a:noAutofit/>
          </a:bodyPr>
          <a:lstStyle/>
          <a:p>
            <a:pPr marL="0" indent="0">
              <a:buNone/>
            </a:pPr>
            <a:r>
              <a:rPr lang="en-US" sz="3700" dirty="0" smtClean="0"/>
              <a:t>What is Hell?</a:t>
            </a:r>
          </a:p>
          <a:p>
            <a:pPr marL="0" indent="0">
              <a:buNone/>
            </a:pPr>
            <a:r>
              <a:rPr lang="en-US" sz="3700" dirty="0"/>
              <a:t>	</a:t>
            </a:r>
            <a:r>
              <a:rPr lang="en-US" sz="3700" dirty="0" smtClean="0"/>
              <a:t>Eternal torment – Matthew 25:46</a:t>
            </a:r>
          </a:p>
          <a:p>
            <a:pPr marL="0" indent="0">
              <a:buNone/>
            </a:pPr>
            <a:r>
              <a:rPr lang="en-US" sz="3700" dirty="0"/>
              <a:t>	</a:t>
            </a:r>
            <a:r>
              <a:rPr lang="en-US" sz="3700" dirty="0" smtClean="0"/>
              <a:t>	Flame – Luke 16:24</a:t>
            </a:r>
          </a:p>
          <a:p>
            <a:pPr marL="0" indent="0">
              <a:buNone/>
            </a:pPr>
            <a:r>
              <a:rPr lang="en-US" sz="3700" dirty="0"/>
              <a:t>	</a:t>
            </a:r>
            <a:r>
              <a:rPr lang="en-US" sz="3700" dirty="0" smtClean="0"/>
              <a:t>	D</a:t>
            </a:r>
            <a:r>
              <a:rPr lang="en-US" sz="3700" dirty="0" smtClean="0"/>
              <a:t>arkness – Jude 6</a:t>
            </a:r>
          </a:p>
          <a:p>
            <a:pPr marL="0" indent="0">
              <a:buNone/>
            </a:pPr>
            <a:r>
              <a:rPr lang="en-US" sz="3700" dirty="0"/>
              <a:t>	</a:t>
            </a:r>
            <a:r>
              <a:rPr lang="en-US" sz="3700" dirty="0" smtClean="0"/>
              <a:t>	A place not yet populated – Jude 16</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God and Hell</a:t>
            </a:r>
            <a:endParaRPr lang="en-US" sz="6400" dirty="0">
              <a:latin typeface="+mn-lt"/>
            </a:endParaRPr>
          </a:p>
        </p:txBody>
      </p:sp>
    </p:spTree>
    <p:extLst>
      <p:ext uri="{BB962C8B-B14F-4D97-AF65-F5344CB8AC3E}">
        <p14:creationId xmlns:p14="http://schemas.microsoft.com/office/powerpoint/2010/main" val="31615463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763000" cy="3943350"/>
          </a:xfrm>
        </p:spPr>
        <p:txBody>
          <a:bodyPr>
            <a:noAutofit/>
          </a:bodyPr>
          <a:lstStyle/>
          <a:p>
            <a:pPr marL="0" indent="0">
              <a:buNone/>
            </a:pPr>
            <a:r>
              <a:rPr lang="en-US" sz="3700" dirty="0" smtClean="0"/>
              <a:t>What is Hell?</a:t>
            </a:r>
          </a:p>
          <a:p>
            <a:pPr marL="0" indent="0">
              <a:buNone/>
            </a:pPr>
            <a:r>
              <a:rPr lang="en-US" sz="3700" dirty="0"/>
              <a:t>	</a:t>
            </a:r>
            <a:r>
              <a:rPr lang="en-US" sz="3700" dirty="0" smtClean="0"/>
              <a:t>Eternal torment</a:t>
            </a:r>
          </a:p>
          <a:p>
            <a:pPr marL="0" indent="0">
              <a:buNone/>
            </a:pPr>
            <a:r>
              <a:rPr lang="en-US" sz="3700" dirty="0" smtClean="0"/>
              <a:t>	Being “cast out” from God’s presence</a:t>
            </a:r>
          </a:p>
          <a:p>
            <a:pPr marL="0" indent="0">
              <a:buNone/>
            </a:pPr>
            <a:r>
              <a:rPr lang="en-US" sz="3700" dirty="0" smtClean="0"/>
              <a:t>		Mark 9, Matthew 25, etc. </a:t>
            </a:r>
            <a:endParaRPr lang="en-US" sz="3700" dirty="0" smtClean="0"/>
          </a:p>
          <a:p>
            <a:pPr marL="0" indent="0">
              <a:buNone/>
            </a:pPr>
            <a:r>
              <a:rPr lang="en-US" sz="3700" dirty="0"/>
              <a:t>	</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God and Hell</a:t>
            </a:r>
            <a:endParaRPr lang="en-US" sz="6400" dirty="0">
              <a:latin typeface="+mn-lt"/>
            </a:endParaRPr>
          </a:p>
        </p:txBody>
      </p:sp>
    </p:spTree>
    <p:extLst>
      <p:ext uri="{BB962C8B-B14F-4D97-AF65-F5344CB8AC3E}">
        <p14:creationId xmlns:p14="http://schemas.microsoft.com/office/powerpoint/2010/main" val="214582541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763000" cy="3943350"/>
          </a:xfrm>
        </p:spPr>
        <p:txBody>
          <a:bodyPr>
            <a:noAutofit/>
          </a:bodyPr>
          <a:lstStyle/>
          <a:p>
            <a:pPr marL="0" indent="0">
              <a:buNone/>
            </a:pPr>
            <a:r>
              <a:rPr lang="en-US" sz="3700" dirty="0" smtClean="0"/>
              <a:t>What is Hell?</a:t>
            </a:r>
          </a:p>
          <a:p>
            <a:pPr marL="0" indent="0">
              <a:buNone/>
            </a:pPr>
            <a:r>
              <a:rPr lang="en-US" sz="3700" dirty="0"/>
              <a:t>	</a:t>
            </a:r>
            <a:r>
              <a:rPr lang="en-US" sz="3700" dirty="0" smtClean="0"/>
              <a:t>Eternal torment</a:t>
            </a:r>
          </a:p>
          <a:p>
            <a:pPr marL="0" indent="0">
              <a:buNone/>
            </a:pPr>
            <a:r>
              <a:rPr lang="en-US" sz="3700" dirty="0" smtClean="0"/>
              <a:t>	Being “cast out” from God’s presence</a:t>
            </a:r>
          </a:p>
          <a:p>
            <a:pPr marL="0" indent="0">
              <a:buNone/>
            </a:pPr>
            <a:r>
              <a:rPr lang="en-US" sz="3700" dirty="0" smtClean="0"/>
              <a:t>	Hell is the absence of God’s goodness</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God and Hell</a:t>
            </a:r>
            <a:endParaRPr lang="en-US" sz="6400" dirty="0">
              <a:latin typeface="+mn-lt"/>
            </a:endParaRPr>
          </a:p>
        </p:txBody>
      </p:sp>
    </p:spTree>
    <p:extLst>
      <p:ext uri="{BB962C8B-B14F-4D97-AF65-F5344CB8AC3E}">
        <p14:creationId xmlns:p14="http://schemas.microsoft.com/office/powerpoint/2010/main" val="313911965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763000" cy="3943350"/>
          </a:xfrm>
        </p:spPr>
        <p:txBody>
          <a:bodyPr>
            <a:noAutofit/>
          </a:bodyPr>
          <a:lstStyle/>
          <a:p>
            <a:pPr marL="0" indent="0">
              <a:buNone/>
            </a:pPr>
            <a:r>
              <a:rPr lang="en-US" sz="3700" dirty="0" smtClean="0"/>
              <a:t>Why hell?</a:t>
            </a:r>
          </a:p>
          <a:p>
            <a:pPr marL="0" indent="0">
              <a:buNone/>
            </a:pPr>
            <a:r>
              <a:rPr lang="en-US" sz="3700" dirty="0"/>
              <a:t>	</a:t>
            </a:r>
            <a:r>
              <a:rPr lang="en-US" sz="3700" dirty="0" smtClean="0"/>
              <a:t>God cannot permit sin in His presence</a:t>
            </a:r>
          </a:p>
          <a:p>
            <a:pPr marL="0" indent="0">
              <a:buNone/>
            </a:pPr>
            <a:r>
              <a:rPr lang="en-US" sz="3700" dirty="0"/>
              <a:t>	</a:t>
            </a:r>
            <a:r>
              <a:rPr lang="en-US" sz="3700" dirty="0" smtClean="0"/>
              <a:t>	Psalm 68:2, Isaiah 6:5, Hab. 1:13</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God and Hell</a:t>
            </a:r>
            <a:endParaRPr lang="en-US" sz="6400" dirty="0">
              <a:latin typeface="+mn-lt"/>
            </a:endParaRPr>
          </a:p>
        </p:txBody>
      </p:sp>
    </p:spTree>
    <p:extLst>
      <p:ext uri="{BB962C8B-B14F-4D97-AF65-F5344CB8AC3E}">
        <p14:creationId xmlns:p14="http://schemas.microsoft.com/office/powerpoint/2010/main" val="3956667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763000" cy="3943350"/>
          </a:xfrm>
        </p:spPr>
        <p:txBody>
          <a:bodyPr>
            <a:noAutofit/>
          </a:bodyPr>
          <a:lstStyle/>
          <a:p>
            <a:pPr marL="0" indent="0">
              <a:buNone/>
            </a:pPr>
            <a:r>
              <a:rPr lang="en-US" sz="3700" dirty="0" smtClean="0"/>
              <a:t>Why hell?</a:t>
            </a:r>
          </a:p>
          <a:p>
            <a:pPr marL="0" indent="0">
              <a:buNone/>
            </a:pPr>
            <a:r>
              <a:rPr lang="en-US" sz="3700" dirty="0"/>
              <a:t>	</a:t>
            </a:r>
            <a:r>
              <a:rPr lang="en-US" sz="3700" dirty="0" smtClean="0"/>
              <a:t>God cannot permit sin in His presence</a:t>
            </a:r>
          </a:p>
          <a:p>
            <a:pPr marL="0" indent="0">
              <a:buNone/>
            </a:pPr>
            <a:r>
              <a:rPr lang="en-US" sz="3700" dirty="0"/>
              <a:t>	</a:t>
            </a:r>
            <a:r>
              <a:rPr lang="en-US" sz="3700" dirty="0" smtClean="0"/>
              <a:t>God’s nature is also just and true</a:t>
            </a:r>
          </a:p>
          <a:p>
            <a:pPr marL="0" indent="0">
              <a:buNone/>
            </a:pPr>
            <a:r>
              <a:rPr lang="en-US" sz="3700" dirty="0"/>
              <a:t> </a:t>
            </a:r>
            <a:r>
              <a:rPr lang="en-US" sz="3700" dirty="0" smtClean="0"/>
              <a:t>		Psalm 89:14, 99:4</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God and Hell</a:t>
            </a:r>
            <a:endParaRPr lang="en-US" sz="6400" dirty="0">
              <a:latin typeface="+mn-lt"/>
            </a:endParaRPr>
          </a:p>
        </p:txBody>
      </p:sp>
    </p:spTree>
    <p:extLst>
      <p:ext uri="{BB962C8B-B14F-4D97-AF65-F5344CB8AC3E}">
        <p14:creationId xmlns:p14="http://schemas.microsoft.com/office/powerpoint/2010/main" val="161192023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763000" cy="3943350"/>
          </a:xfrm>
        </p:spPr>
        <p:txBody>
          <a:bodyPr>
            <a:noAutofit/>
          </a:bodyPr>
          <a:lstStyle/>
          <a:p>
            <a:pPr marL="0" indent="0">
              <a:buNone/>
            </a:pPr>
            <a:r>
              <a:rPr lang="en-US" sz="3700" dirty="0" smtClean="0"/>
              <a:t>Why hell?</a:t>
            </a:r>
          </a:p>
          <a:p>
            <a:pPr marL="0" indent="0">
              <a:buNone/>
            </a:pPr>
            <a:r>
              <a:rPr lang="en-US" sz="3700" dirty="0"/>
              <a:t>	</a:t>
            </a:r>
            <a:r>
              <a:rPr lang="en-US" sz="3700" dirty="0" smtClean="0"/>
              <a:t>God cannot permit sin in His presence</a:t>
            </a:r>
          </a:p>
          <a:p>
            <a:pPr marL="0" indent="0">
              <a:buNone/>
            </a:pPr>
            <a:r>
              <a:rPr lang="en-US" sz="3700" dirty="0"/>
              <a:t>	</a:t>
            </a:r>
            <a:r>
              <a:rPr lang="en-US" sz="3700" dirty="0" smtClean="0"/>
              <a:t>God’s nature is also just and true</a:t>
            </a:r>
          </a:p>
          <a:p>
            <a:pPr marL="0" indent="0">
              <a:buNone/>
            </a:pPr>
            <a:r>
              <a:rPr lang="en-US" sz="3700" dirty="0"/>
              <a:t> </a:t>
            </a:r>
            <a:r>
              <a:rPr lang="en-US" sz="3700" dirty="0" smtClean="0"/>
              <a:t>	Man is an eternal being</a:t>
            </a:r>
          </a:p>
          <a:p>
            <a:pPr marL="0" indent="0">
              <a:buNone/>
            </a:pPr>
            <a:r>
              <a:rPr lang="en-US" sz="3700" dirty="0"/>
              <a:t>	</a:t>
            </a:r>
            <a:r>
              <a:rPr lang="en-US" sz="3700" dirty="0" smtClean="0"/>
              <a:t>	Ecclesiastes 3:11, Genesis 1:26</a:t>
            </a:r>
          </a:p>
          <a:p>
            <a:pPr marL="0" indent="0">
              <a:buNone/>
            </a:pPr>
            <a:r>
              <a:rPr lang="en-US" sz="3700" dirty="0"/>
              <a:t>	</a:t>
            </a:r>
            <a:r>
              <a:rPr lang="en-US" sz="3700" dirty="0" smtClean="0"/>
              <a:t>	</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God and Hell</a:t>
            </a:r>
            <a:endParaRPr lang="en-US" sz="6400" dirty="0">
              <a:latin typeface="+mn-lt"/>
            </a:endParaRPr>
          </a:p>
        </p:txBody>
      </p:sp>
    </p:spTree>
    <p:extLst>
      <p:ext uri="{BB962C8B-B14F-4D97-AF65-F5344CB8AC3E}">
        <p14:creationId xmlns:p14="http://schemas.microsoft.com/office/powerpoint/2010/main" val="94648316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458200" cy="3943350"/>
          </a:xfrm>
        </p:spPr>
        <p:txBody>
          <a:bodyPr>
            <a:noAutofit/>
          </a:bodyPr>
          <a:lstStyle/>
          <a:p>
            <a:pPr marL="0" indent="0" algn="just">
              <a:buNone/>
            </a:pPr>
            <a:r>
              <a:rPr lang="en-US" sz="3700" dirty="0"/>
              <a:t>Hell is an inevitable necessity</a:t>
            </a:r>
          </a:p>
          <a:p>
            <a:pPr marL="0" indent="0" algn="just">
              <a:buNone/>
            </a:pPr>
            <a:endParaRPr lang="en-US" sz="3700" dirty="0"/>
          </a:p>
          <a:p>
            <a:pPr marL="0" indent="0" algn="just">
              <a:buNone/>
            </a:pPr>
            <a:r>
              <a:rPr lang="en-US" sz="3700" dirty="0" smtClean="0"/>
              <a:t>Hell exists not because God created a place to torment His enemies, but because those who would not go with God must remain apart from all of His goodness</a:t>
            </a:r>
            <a:endParaRPr lang="en-US" sz="3700" dirty="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God and Hell</a:t>
            </a:r>
            <a:endParaRPr lang="en-US" sz="6400" dirty="0">
              <a:latin typeface="+mn-lt"/>
            </a:endParaRPr>
          </a:p>
        </p:txBody>
      </p:sp>
    </p:spTree>
    <p:extLst>
      <p:ext uri="{BB962C8B-B14F-4D97-AF65-F5344CB8AC3E}">
        <p14:creationId xmlns:p14="http://schemas.microsoft.com/office/powerpoint/2010/main" val="34811174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God cannot tolerate this situation</a:t>
            </a:r>
          </a:p>
          <a:p>
            <a:pPr marL="0" indent="0">
              <a:buNone/>
            </a:pPr>
            <a:r>
              <a:rPr lang="en-US" sz="3700" dirty="0" smtClean="0"/>
              <a:t>How could He change it?</a:t>
            </a:r>
          </a:p>
          <a:p>
            <a:pPr marL="0" indent="0">
              <a:buNone/>
            </a:pPr>
            <a:r>
              <a:rPr lang="en-US" sz="3700" dirty="0"/>
              <a:t>	</a:t>
            </a:r>
            <a:r>
              <a:rPr lang="en-US" sz="3700" dirty="0" smtClean="0"/>
              <a:t>Not create us?</a:t>
            </a:r>
          </a:p>
          <a:p>
            <a:pPr marL="0" indent="0">
              <a:buNone/>
            </a:pPr>
            <a:r>
              <a:rPr lang="en-US" sz="3700" dirty="0"/>
              <a:t>	</a:t>
            </a:r>
            <a:r>
              <a:rPr lang="en-US" sz="3700" dirty="0" smtClean="0"/>
              <a:t>	God desires “Godly offspring”</a:t>
            </a:r>
          </a:p>
          <a:p>
            <a:pPr marL="0" indent="0">
              <a:buNone/>
            </a:pPr>
            <a:r>
              <a:rPr lang="en-US" sz="3700" dirty="0"/>
              <a:t>	</a:t>
            </a:r>
            <a:r>
              <a:rPr lang="en-US" sz="3700" dirty="0" smtClean="0"/>
              <a:t>	Love Him with all our might</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Why </a:t>
            </a:r>
            <a:r>
              <a:rPr lang="en-US" sz="6400" dirty="0" smtClean="0">
                <a:latin typeface="+mn-lt"/>
              </a:rPr>
              <a:t>God is Good</a:t>
            </a:r>
            <a:endParaRPr lang="en-US" sz="6400" dirty="0">
              <a:latin typeface="+mn-lt"/>
            </a:endParaRPr>
          </a:p>
        </p:txBody>
      </p:sp>
    </p:spTree>
    <p:extLst>
      <p:ext uri="{BB962C8B-B14F-4D97-AF65-F5344CB8AC3E}">
        <p14:creationId xmlns:p14="http://schemas.microsoft.com/office/powerpoint/2010/main" val="29155189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God cannot tolerate this situation</a:t>
            </a:r>
          </a:p>
          <a:p>
            <a:pPr marL="0" indent="0">
              <a:buNone/>
            </a:pPr>
            <a:r>
              <a:rPr lang="en-US" sz="3700" dirty="0" smtClean="0"/>
              <a:t>How could He change it?</a:t>
            </a:r>
          </a:p>
          <a:p>
            <a:pPr marL="0" indent="0">
              <a:buNone/>
            </a:pPr>
            <a:r>
              <a:rPr lang="en-US" sz="3700" dirty="0"/>
              <a:t>	</a:t>
            </a:r>
            <a:r>
              <a:rPr lang="en-US" sz="3700" dirty="0" smtClean="0"/>
              <a:t>Not create us?</a:t>
            </a:r>
            <a:endParaRPr lang="en-US" sz="3700" dirty="0" smtClean="0"/>
          </a:p>
          <a:p>
            <a:pPr marL="0" indent="0">
              <a:buNone/>
            </a:pPr>
            <a:r>
              <a:rPr lang="en-US" sz="3700" dirty="0"/>
              <a:t>	</a:t>
            </a:r>
            <a:r>
              <a:rPr lang="en-US" sz="3700" dirty="0" smtClean="0"/>
              <a:t>Not permit us free will?</a:t>
            </a:r>
          </a:p>
          <a:p>
            <a:pPr marL="0" indent="0">
              <a:buNone/>
            </a:pPr>
            <a:r>
              <a:rPr lang="en-US" sz="3700" dirty="0"/>
              <a:t>	</a:t>
            </a:r>
            <a:r>
              <a:rPr lang="en-US" sz="3700" dirty="0" smtClean="0"/>
              <a:t>	Is our love actually love?</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Why </a:t>
            </a:r>
            <a:r>
              <a:rPr lang="en-US" sz="6400" dirty="0" smtClean="0">
                <a:latin typeface="+mn-lt"/>
              </a:rPr>
              <a:t>God is Good</a:t>
            </a:r>
            <a:endParaRPr lang="en-US" sz="6400" dirty="0">
              <a:latin typeface="+mn-lt"/>
            </a:endParaRPr>
          </a:p>
        </p:txBody>
      </p:sp>
    </p:spTree>
    <p:extLst>
      <p:ext uri="{BB962C8B-B14F-4D97-AF65-F5344CB8AC3E}">
        <p14:creationId xmlns:p14="http://schemas.microsoft.com/office/powerpoint/2010/main" val="282489437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8:21-30</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Jesus reveals His goal</a:t>
            </a:r>
          </a:p>
          <a:p>
            <a:pPr marL="0" indent="0" algn="just">
              <a:buNone/>
            </a:pPr>
            <a:endParaRPr lang="en-US" sz="3750" dirty="0"/>
          </a:p>
          <a:p>
            <a:pPr marL="0" indent="0" algn="just">
              <a:buNone/>
            </a:pPr>
            <a:r>
              <a:rPr lang="en-US" sz="3750" dirty="0" smtClean="0"/>
              <a:t>Belief in Jesus</a:t>
            </a:r>
          </a:p>
          <a:p>
            <a:pPr marL="0" indent="0" algn="just">
              <a:buNone/>
            </a:pPr>
            <a:endParaRPr lang="en-US" sz="3750" dirty="0"/>
          </a:p>
          <a:p>
            <a:pPr marL="0" indent="0" algn="just">
              <a:buNone/>
            </a:pPr>
            <a:r>
              <a:rPr lang="en-US" sz="3750" dirty="0" smtClean="0"/>
              <a:t>Speaking from the Father</a:t>
            </a:r>
          </a:p>
        </p:txBody>
      </p:sp>
    </p:spTree>
    <p:extLst>
      <p:ext uri="{BB962C8B-B14F-4D97-AF65-F5344CB8AC3E}">
        <p14:creationId xmlns:p14="http://schemas.microsoft.com/office/powerpoint/2010/main" val="62951592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God cannot tolerate this situation</a:t>
            </a:r>
          </a:p>
          <a:p>
            <a:pPr marL="0" indent="0">
              <a:buNone/>
            </a:pPr>
            <a:r>
              <a:rPr lang="en-US" sz="3700" dirty="0" smtClean="0"/>
              <a:t>How could He change it?</a:t>
            </a:r>
          </a:p>
          <a:p>
            <a:pPr marL="0" indent="0">
              <a:buNone/>
            </a:pPr>
            <a:endParaRPr lang="en-US" sz="3700" dirty="0"/>
          </a:p>
          <a:p>
            <a:pPr marL="0" indent="0">
              <a:buNone/>
            </a:pPr>
            <a:r>
              <a:rPr lang="en-US" sz="3700" dirty="0" smtClean="0"/>
              <a:t>Answer: a plan of salvation we must choose</a:t>
            </a:r>
            <a:endParaRPr lang="en-US" sz="3700" dirty="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Why </a:t>
            </a:r>
            <a:r>
              <a:rPr lang="en-US" sz="6400" dirty="0" smtClean="0">
                <a:latin typeface="+mn-lt"/>
              </a:rPr>
              <a:t>God is Good</a:t>
            </a:r>
            <a:endParaRPr lang="en-US" sz="6400" dirty="0">
              <a:latin typeface="+mn-lt"/>
            </a:endParaRPr>
          </a:p>
        </p:txBody>
      </p:sp>
    </p:spTree>
    <p:extLst>
      <p:ext uri="{BB962C8B-B14F-4D97-AF65-F5344CB8AC3E}">
        <p14:creationId xmlns:p14="http://schemas.microsoft.com/office/powerpoint/2010/main" val="3308776459"/>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763000" cy="3943350"/>
          </a:xfrm>
        </p:spPr>
        <p:txBody>
          <a:bodyPr>
            <a:noAutofit/>
          </a:bodyPr>
          <a:lstStyle/>
          <a:p>
            <a:pPr marL="0" indent="0">
              <a:buNone/>
            </a:pPr>
            <a:r>
              <a:rPr lang="en-US" sz="3600" dirty="0" smtClean="0"/>
              <a:t>1) God Himself would pay the cost</a:t>
            </a:r>
          </a:p>
          <a:p>
            <a:pPr marL="0" indent="0">
              <a:buNone/>
            </a:pPr>
            <a:r>
              <a:rPr lang="en-US" sz="3600" dirty="0" smtClean="0"/>
              <a:t>   “</a:t>
            </a:r>
            <a:r>
              <a:rPr lang="en-US" sz="3600" i="1" dirty="0" smtClean="0"/>
              <a:t>Purchased </a:t>
            </a:r>
            <a:r>
              <a:rPr lang="en-US" sz="3600" i="1" dirty="0"/>
              <a:t>with His own </a:t>
            </a:r>
            <a:r>
              <a:rPr lang="en-US" sz="3600" i="1" dirty="0" smtClean="0"/>
              <a:t>blood</a:t>
            </a:r>
            <a:r>
              <a:rPr lang="en-US" sz="3600" dirty="0" smtClean="0"/>
              <a:t>” Acts 20:28</a:t>
            </a:r>
          </a:p>
          <a:p>
            <a:pPr marL="0" indent="0">
              <a:buNone/>
            </a:pPr>
            <a:r>
              <a:rPr lang="en-US" sz="3600" dirty="0" smtClean="0"/>
              <a:t>   “</a:t>
            </a:r>
            <a:r>
              <a:rPr lang="en-US" sz="3600" i="1" dirty="0" smtClean="0"/>
              <a:t>Author </a:t>
            </a:r>
            <a:r>
              <a:rPr lang="en-US" sz="3600" i="1" dirty="0"/>
              <a:t>and </a:t>
            </a:r>
            <a:r>
              <a:rPr lang="en-US" sz="3600" i="1" dirty="0" smtClean="0"/>
              <a:t>finisher</a:t>
            </a:r>
            <a:r>
              <a:rPr lang="en-US" sz="3600" dirty="0" smtClean="0"/>
              <a:t>” Hebrews 12:2</a:t>
            </a:r>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Why </a:t>
            </a:r>
            <a:r>
              <a:rPr lang="en-US" sz="6400" dirty="0" smtClean="0">
                <a:latin typeface="+mn-lt"/>
              </a:rPr>
              <a:t>God is Good</a:t>
            </a:r>
            <a:endParaRPr lang="en-US" sz="6400" dirty="0">
              <a:latin typeface="+mn-lt"/>
            </a:endParaRPr>
          </a:p>
        </p:txBody>
      </p:sp>
    </p:spTree>
    <p:extLst>
      <p:ext uri="{BB962C8B-B14F-4D97-AF65-F5344CB8AC3E}">
        <p14:creationId xmlns:p14="http://schemas.microsoft.com/office/powerpoint/2010/main" val="1329189982"/>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839200" cy="3943350"/>
          </a:xfrm>
        </p:spPr>
        <p:txBody>
          <a:bodyPr>
            <a:noAutofit/>
          </a:bodyPr>
          <a:lstStyle/>
          <a:p>
            <a:pPr marL="0" indent="0">
              <a:buNone/>
            </a:pPr>
            <a:r>
              <a:rPr lang="en-US" sz="3600" dirty="0" smtClean="0"/>
              <a:t>1) God Himself would pay the cost</a:t>
            </a:r>
          </a:p>
          <a:p>
            <a:pPr marL="0" indent="0">
              <a:buNone/>
            </a:pPr>
            <a:endParaRPr lang="en-US" sz="3600" dirty="0" smtClean="0"/>
          </a:p>
          <a:p>
            <a:pPr marL="0" indent="0">
              <a:buNone/>
            </a:pPr>
            <a:r>
              <a:rPr lang="en-US" sz="3600" dirty="0" smtClean="0"/>
              <a:t>2) God Himself would reveal it to us</a:t>
            </a:r>
          </a:p>
          <a:p>
            <a:pPr marL="0" indent="0">
              <a:buNone/>
            </a:pPr>
            <a:r>
              <a:rPr lang="en-US" sz="3600" dirty="0"/>
              <a:t>  “</a:t>
            </a:r>
            <a:r>
              <a:rPr lang="en-US" sz="3600" i="1" dirty="0"/>
              <a:t>they shall all be taught by </a:t>
            </a:r>
            <a:r>
              <a:rPr lang="en-US" sz="3600" i="1" dirty="0" smtClean="0"/>
              <a:t>God</a:t>
            </a:r>
            <a:r>
              <a:rPr lang="en-US" sz="3600" dirty="0" smtClean="0"/>
              <a:t>” John 6:45</a:t>
            </a:r>
          </a:p>
          <a:p>
            <a:pPr marL="0" indent="0">
              <a:buNone/>
            </a:pPr>
            <a:r>
              <a:rPr lang="en-US" sz="3600" dirty="0"/>
              <a:t>  “</a:t>
            </a:r>
            <a:r>
              <a:rPr lang="en-US" sz="3600" i="1" dirty="0"/>
              <a:t>the </a:t>
            </a:r>
            <a:r>
              <a:rPr lang="en-US" sz="3600" i="1" dirty="0" smtClean="0"/>
              <a:t>word…is </a:t>
            </a:r>
            <a:r>
              <a:rPr lang="en-US" sz="3600" i="1" dirty="0"/>
              <a:t>living and </a:t>
            </a:r>
            <a:r>
              <a:rPr lang="en-US" sz="3600" i="1" dirty="0" smtClean="0"/>
              <a:t>active</a:t>
            </a:r>
            <a:r>
              <a:rPr lang="en-US" sz="3600" dirty="0" smtClean="0"/>
              <a:t>” Hebrews 4:12</a:t>
            </a:r>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Why </a:t>
            </a:r>
            <a:r>
              <a:rPr lang="en-US" sz="6400" dirty="0" smtClean="0">
                <a:latin typeface="+mn-lt"/>
              </a:rPr>
              <a:t>God is Good</a:t>
            </a:r>
            <a:endParaRPr lang="en-US" sz="6400" dirty="0">
              <a:latin typeface="+mn-lt"/>
            </a:endParaRPr>
          </a:p>
        </p:txBody>
      </p:sp>
    </p:spTree>
    <p:extLst>
      <p:ext uri="{BB962C8B-B14F-4D97-AF65-F5344CB8AC3E}">
        <p14:creationId xmlns:p14="http://schemas.microsoft.com/office/powerpoint/2010/main" val="3587125996"/>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839200" cy="3943350"/>
          </a:xfrm>
        </p:spPr>
        <p:txBody>
          <a:bodyPr>
            <a:noAutofit/>
          </a:bodyPr>
          <a:lstStyle/>
          <a:p>
            <a:pPr marL="0" indent="0">
              <a:buNone/>
            </a:pPr>
            <a:r>
              <a:rPr lang="en-US" sz="3600" dirty="0" smtClean="0"/>
              <a:t>1) God Himself would pay the cost</a:t>
            </a:r>
          </a:p>
          <a:p>
            <a:pPr marL="0" indent="0">
              <a:buNone/>
            </a:pPr>
            <a:endParaRPr lang="en-US" sz="3600" dirty="0" smtClean="0"/>
          </a:p>
          <a:p>
            <a:pPr marL="0" indent="0">
              <a:buNone/>
            </a:pPr>
            <a:r>
              <a:rPr lang="en-US" sz="3600" dirty="0" smtClean="0"/>
              <a:t>2) God Himself would reveal it to us</a:t>
            </a:r>
          </a:p>
          <a:p>
            <a:pPr marL="0" indent="0">
              <a:buNone/>
            </a:pPr>
            <a:endParaRPr lang="en-US" sz="3600" dirty="0" smtClean="0"/>
          </a:p>
          <a:p>
            <a:pPr marL="0" indent="0">
              <a:buNone/>
            </a:pPr>
            <a:r>
              <a:rPr lang="en-US" sz="3600" dirty="0" smtClean="0"/>
              <a:t>3) God makes sure everyone gets a chance</a:t>
            </a:r>
          </a:p>
          <a:p>
            <a:pPr marL="0" indent="0">
              <a:buNone/>
            </a:pPr>
            <a:r>
              <a:rPr lang="en-US" sz="3600" dirty="0"/>
              <a:t>  “</a:t>
            </a:r>
            <a:r>
              <a:rPr lang="en-US" sz="3600" i="1" dirty="0"/>
              <a:t>desires all men to be </a:t>
            </a:r>
            <a:r>
              <a:rPr lang="en-US" sz="3600" i="1" dirty="0" smtClean="0"/>
              <a:t>saved</a:t>
            </a:r>
            <a:r>
              <a:rPr lang="en-US" sz="3600" dirty="0" smtClean="0"/>
              <a:t>” 1 Timothy 2:4</a:t>
            </a:r>
            <a:endParaRPr lang="en-US" sz="3600" dirty="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Why </a:t>
            </a:r>
            <a:r>
              <a:rPr lang="en-US" sz="6400" dirty="0" smtClean="0">
                <a:latin typeface="+mn-lt"/>
              </a:rPr>
              <a:t>God is Good</a:t>
            </a:r>
            <a:endParaRPr lang="en-US" sz="6400" dirty="0">
              <a:latin typeface="+mn-lt"/>
            </a:endParaRPr>
          </a:p>
        </p:txBody>
      </p:sp>
    </p:spTree>
    <p:extLst>
      <p:ext uri="{BB962C8B-B14F-4D97-AF65-F5344CB8AC3E}">
        <p14:creationId xmlns:p14="http://schemas.microsoft.com/office/powerpoint/2010/main" val="1483373176"/>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200150"/>
            <a:ext cx="8839200" cy="3943350"/>
          </a:xfrm>
        </p:spPr>
        <p:txBody>
          <a:bodyPr>
            <a:noAutofit/>
          </a:bodyPr>
          <a:lstStyle/>
          <a:p>
            <a:pPr marL="0" indent="0">
              <a:buNone/>
            </a:pPr>
            <a:r>
              <a:rPr lang="en-US" sz="3600" dirty="0" smtClean="0"/>
              <a:t>God has done all He can to save us</a:t>
            </a:r>
          </a:p>
          <a:p>
            <a:pPr marL="0" indent="0">
              <a:buNone/>
            </a:pPr>
            <a:r>
              <a:rPr lang="en-US" sz="3600" dirty="0"/>
              <a:t>	</a:t>
            </a:r>
            <a:r>
              <a:rPr lang="en-US" sz="3600" dirty="0" smtClean="0"/>
              <a:t>He has paid the cost of our sins</a:t>
            </a:r>
          </a:p>
          <a:p>
            <a:pPr marL="0" indent="0">
              <a:buNone/>
            </a:pPr>
            <a:r>
              <a:rPr lang="en-US" sz="3600" dirty="0"/>
              <a:t>	</a:t>
            </a:r>
            <a:r>
              <a:rPr lang="en-US" sz="3600" dirty="0" smtClean="0"/>
              <a:t>He has revealed to all salvation</a:t>
            </a:r>
          </a:p>
          <a:p>
            <a:pPr marL="0" indent="0">
              <a:buNone/>
            </a:pPr>
            <a:r>
              <a:rPr lang="en-US" sz="3600" dirty="0"/>
              <a:t>	</a:t>
            </a:r>
            <a:r>
              <a:rPr lang="en-US" sz="3600" dirty="0" smtClean="0"/>
              <a:t>He has made sure everyone is included</a:t>
            </a:r>
          </a:p>
          <a:p>
            <a:pPr marL="0" indent="0">
              <a:buNone/>
            </a:pPr>
            <a:r>
              <a:rPr lang="en-US" sz="3600" dirty="0"/>
              <a:t>	</a:t>
            </a:r>
            <a:r>
              <a:rPr lang="en-US" sz="3600" dirty="0" smtClean="0"/>
              <a:t>His plan is easy</a:t>
            </a:r>
            <a:endParaRPr lang="en-US" sz="3700" dirty="0" smtClean="0"/>
          </a:p>
          <a:p>
            <a:pPr marL="0" indent="0">
              <a:buNone/>
            </a:pPr>
            <a:r>
              <a:rPr lang="en-US" sz="3700" dirty="0"/>
              <a:t>	</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Reconciling Ideas</a:t>
            </a:r>
            <a:endParaRPr lang="en-US" sz="6400" dirty="0">
              <a:latin typeface="+mn-lt"/>
            </a:endParaRPr>
          </a:p>
        </p:txBody>
      </p:sp>
    </p:spTree>
    <p:extLst>
      <p:ext uri="{BB962C8B-B14F-4D97-AF65-F5344CB8AC3E}">
        <p14:creationId xmlns:p14="http://schemas.microsoft.com/office/powerpoint/2010/main" val="38535419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200150"/>
            <a:ext cx="8839200" cy="3943350"/>
          </a:xfrm>
        </p:spPr>
        <p:txBody>
          <a:bodyPr>
            <a:noAutofit/>
          </a:bodyPr>
          <a:lstStyle/>
          <a:p>
            <a:pPr marL="0" indent="0">
              <a:buNone/>
            </a:pPr>
            <a:r>
              <a:rPr lang="en-US" sz="3600" dirty="0" smtClean="0"/>
              <a:t>God has done all He can to save us</a:t>
            </a:r>
          </a:p>
          <a:p>
            <a:pPr marL="0" indent="0">
              <a:buNone/>
            </a:pPr>
            <a:endParaRPr lang="en-US" sz="3600" dirty="0" smtClean="0"/>
          </a:p>
          <a:p>
            <a:pPr marL="0" indent="0">
              <a:buNone/>
            </a:pPr>
            <a:r>
              <a:rPr lang="en-US" sz="3600" dirty="0" smtClean="0"/>
              <a:t>There are things God cannot do</a:t>
            </a:r>
          </a:p>
          <a:p>
            <a:pPr marL="0" indent="0">
              <a:buNone/>
            </a:pPr>
            <a:r>
              <a:rPr lang="en-US" sz="3600" dirty="0"/>
              <a:t>	</a:t>
            </a:r>
            <a:r>
              <a:rPr lang="en-US" sz="3600" dirty="0" smtClean="0"/>
              <a:t>Be unjust and ignore sin</a:t>
            </a:r>
          </a:p>
          <a:p>
            <a:pPr marL="0" indent="0">
              <a:buNone/>
            </a:pPr>
            <a:r>
              <a:rPr lang="en-US" sz="3600" dirty="0"/>
              <a:t>	</a:t>
            </a:r>
            <a:r>
              <a:rPr lang="en-US" sz="3600" dirty="0" smtClean="0"/>
              <a:t>Remove our free-will </a:t>
            </a:r>
          </a:p>
          <a:p>
            <a:pPr marL="0" indent="0">
              <a:buNone/>
            </a:pPr>
            <a:r>
              <a:rPr lang="en-US" sz="3600" dirty="0"/>
              <a:t>	</a:t>
            </a:r>
            <a:endParaRPr lang="en-US" sz="3600" dirty="0" smtClean="0"/>
          </a:p>
          <a:p>
            <a:pPr marL="0" indent="0">
              <a:buNone/>
            </a:pPr>
            <a:r>
              <a:rPr lang="en-US" sz="3600" dirty="0"/>
              <a:t>	</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Reconciling Ideas</a:t>
            </a:r>
            <a:endParaRPr lang="en-US" sz="6400" dirty="0">
              <a:latin typeface="+mn-lt"/>
            </a:endParaRPr>
          </a:p>
        </p:txBody>
      </p:sp>
    </p:spTree>
    <p:extLst>
      <p:ext uri="{BB962C8B-B14F-4D97-AF65-F5344CB8AC3E}">
        <p14:creationId xmlns:p14="http://schemas.microsoft.com/office/powerpoint/2010/main" val="40739096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fade">
                                      <p:cBhvr>
                                        <p:cTn id="1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200150"/>
            <a:ext cx="8839200" cy="3943350"/>
          </a:xfrm>
        </p:spPr>
        <p:txBody>
          <a:bodyPr>
            <a:noAutofit/>
          </a:bodyPr>
          <a:lstStyle/>
          <a:p>
            <a:pPr marL="0" indent="0">
              <a:buNone/>
            </a:pPr>
            <a:r>
              <a:rPr lang="en-US" sz="3600" dirty="0" smtClean="0"/>
              <a:t>God has done all He can to save us</a:t>
            </a:r>
          </a:p>
          <a:p>
            <a:pPr marL="0" indent="0">
              <a:buNone/>
            </a:pPr>
            <a:endParaRPr lang="en-US" sz="3600" dirty="0" smtClean="0"/>
          </a:p>
          <a:p>
            <a:pPr marL="0" indent="0">
              <a:buNone/>
            </a:pPr>
            <a:r>
              <a:rPr lang="en-US" sz="3600" dirty="0" smtClean="0"/>
              <a:t>There are things God cannot do</a:t>
            </a:r>
          </a:p>
          <a:p>
            <a:pPr marL="0" indent="0">
              <a:buNone/>
            </a:pPr>
            <a:endParaRPr lang="en-US" sz="3600" dirty="0"/>
          </a:p>
          <a:p>
            <a:pPr marL="0" indent="0">
              <a:buNone/>
            </a:pPr>
            <a:r>
              <a:rPr lang="en-US" sz="3600" dirty="0" smtClean="0"/>
              <a:t>God’s other option: destroy us all</a:t>
            </a:r>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Reconciling Ideas</a:t>
            </a:r>
            <a:endParaRPr lang="en-US" sz="6400" dirty="0">
              <a:latin typeface="+mn-lt"/>
            </a:endParaRPr>
          </a:p>
        </p:txBody>
      </p:sp>
    </p:spTree>
    <p:extLst>
      <p:ext uri="{BB962C8B-B14F-4D97-AF65-F5344CB8AC3E}">
        <p14:creationId xmlns:p14="http://schemas.microsoft.com/office/powerpoint/2010/main" val="3317315721"/>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200150"/>
            <a:ext cx="8839200" cy="3943350"/>
          </a:xfrm>
        </p:spPr>
        <p:txBody>
          <a:bodyPr>
            <a:noAutofit/>
          </a:bodyPr>
          <a:lstStyle/>
          <a:p>
            <a:pPr marL="0" indent="0">
              <a:buNone/>
            </a:pPr>
            <a:r>
              <a:rPr lang="en-US" sz="3600" dirty="0" smtClean="0"/>
              <a:t>A Good God does not “send” us to Hell</a:t>
            </a:r>
          </a:p>
          <a:p>
            <a:pPr marL="0" indent="0">
              <a:buNone/>
            </a:pPr>
            <a:r>
              <a:rPr lang="en-US" sz="3600" dirty="0"/>
              <a:t>	</a:t>
            </a:r>
            <a:r>
              <a:rPr lang="en-US" sz="3600" dirty="0" smtClean="0"/>
              <a:t>He does all He can to change that</a:t>
            </a:r>
          </a:p>
          <a:p>
            <a:pPr marL="0" indent="0">
              <a:buNone/>
            </a:pPr>
            <a:endParaRPr lang="en-US" sz="3600" dirty="0"/>
          </a:p>
          <a:p>
            <a:pPr marL="0" indent="0">
              <a:buNone/>
            </a:pPr>
            <a:r>
              <a:rPr lang="en-US" sz="3600" dirty="0" smtClean="0"/>
              <a:t>We make the choice as to whether we make it</a:t>
            </a:r>
          </a:p>
          <a:p>
            <a:pPr marL="0" indent="0">
              <a:buNone/>
            </a:pPr>
            <a:r>
              <a:rPr lang="en-US" sz="3600" dirty="0"/>
              <a:t>	</a:t>
            </a:r>
            <a:r>
              <a:rPr lang="en-US" sz="3600" dirty="0" smtClean="0"/>
              <a:t>He cannot be faulted for our choices</a:t>
            </a:r>
            <a:endParaRPr lang="en-US" sz="3600" dirty="0" smtClean="0"/>
          </a:p>
          <a:p>
            <a:pPr marL="0" indent="0">
              <a:buNone/>
            </a:pPr>
            <a:endParaRPr lang="en-US" sz="3700" dirty="0" smtClean="0"/>
          </a:p>
          <a:p>
            <a:pPr marL="0" indent="0">
              <a:buNone/>
            </a:pPr>
            <a:r>
              <a:rPr lang="en-US" sz="3700" dirty="0"/>
              <a:t>	</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Conclusions</a:t>
            </a:r>
            <a:endParaRPr lang="en-US" sz="6400" dirty="0">
              <a:latin typeface="+mn-lt"/>
            </a:endParaRPr>
          </a:p>
        </p:txBody>
      </p:sp>
    </p:spTree>
    <p:extLst>
      <p:ext uri="{BB962C8B-B14F-4D97-AF65-F5344CB8AC3E}">
        <p14:creationId xmlns:p14="http://schemas.microsoft.com/office/powerpoint/2010/main" val="2258054008"/>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345192488"/>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063229"/>
            <a:ext cx="8686800" cy="4080271"/>
          </a:xfrm>
        </p:spPr>
        <p:txBody>
          <a:bodyPr>
            <a:noAutofit/>
          </a:bodyPr>
          <a:lstStyle/>
          <a:p>
            <a:pPr marL="0" indent="0" algn="just">
              <a:buNone/>
            </a:pPr>
            <a:r>
              <a:rPr lang="en-US" sz="3600" dirty="0" smtClean="0"/>
              <a:t>Heaven and Hell are up to you</a:t>
            </a:r>
          </a:p>
          <a:p>
            <a:pPr marL="0" indent="0" algn="just">
              <a:buNone/>
            </a:pPr>
            <a:r>
              <a:rPr lang="en-US" sz="3600" dirty="0"/>
              <a:t>	</a:t>
            </a:r>
            <a:r>
              <a:rPr lang="en-US" sz="3600" dirty="0" smtClean="0"/>
              <a:t>You choose to believe what you heard</a:t>
            </a:r>
          </a:p>
          <a:p>
            <a:pPr marL="0" indent="0" algn="just">
              <a:buNone/>
            </a:pPr>
            <a:r>
              <a:rPr lang="en-US" sz="3600" dirty="0"/>
              <a:t>	</a:t>
            </a:r>
            <a:r>
              <a:rPr lang="en-US" sz="3600" dirty="0" smtClean="0"/>
              <a:t>You choose to confess that belief</a:t>
            </a:r>
          </a:p>
          <a:p>
            <a:pPr marL="0" indent="0" algn="just">
              <a:buNone/>
            </a:pPr>
            <a:r>
              <a:rPr lang="en-US" sz="3600" dirty="0"/>
              <a:t>	</a:t>
            </a:r>
            <a:r>
              <a:rPr lang="en-US" sz="3600" dirty="0" smtClean="0"/>
              <a:t>You choose to repent</a:t>
            </a:r>
          </a:p>
          <a:p>
            <a:pPr marL="0" indent="0" algn="just">
              <a:buNone/>
            </a:pPr>
            <a:r>
              <a:rPr lang="en-US" sz="3600" dirty="0"/>
              <a:t>	</a:t>
            </a:r>
            <a:r>
              <a:rPr lang="en-US" sz="3600" dirty="0" smtClean="0"/>
              <a:t>You choose to be baptized</a:t>
            </a:r>
          </a:p>
          <a:p>
            <a:pPr marL="0" indent="0" algn="just">
              <a:buNone/>
            </a:pPr>
            <a:r>
              <a:rPr lang="en-US" sz="3600" dirty="0"/>
              <a:t>	</a:t>
            </a:r>
            <a:r>
              <a:rPr lang="en-US" sz="3600" dirty="0" smtClean="0"/>
              <a:t>You choose to </a:t>
            </a:r>
            <a:r>
              <a:rPr lang="en-US" sz="3600" smtClean="0"/>
              <a:t>remain faithful</a:t>
            </a:r>
            <a:endParaRPr lang="en-US" sz="3600" dirty="0" smtClean="0"/>
          </a:p>
          <a:p>
            <a:pPr marL="0" indent="0" algn="just">
              <a:buNone/>
            </a:pPr>
            <a:r>
              <a:rPr lang="en-US" sz="3600" dirty="0"/>
              <a:t>	</a:t>
            </a:r>
            <a:endParaRPr lang="en-US" sz="3600" dirty="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Where Are You Going</a:t>
            </a:r>
            <a:endParaRPr lang="en-US" sz="6400" dirty="0">
              <a:latin typeface="+mn-lt"/>
            </a:endParaRPr>
          </a:p>
        </p:txBody>
      </p:sp>
    </p:spTree>
    <p:extLst>
      <p:ext uri="{BB962C8B-B14F-4D97-AF65-F5344CB8AC3E}">
        <p14:creationId xmlns:p14="http://schemas.microsoft.com/office/powerpoint/2010/main" val="2024526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610601"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endParaRPr lang="en-US" sz="3000" dirty="0" smtClean="0">
              <a:effectLst>
                <a:glow rad="228600">
                  <a:srgbClr val="03080D"/>
                </a:glow>
              </a:effectLst>
            </a:endParaRPr>
          </a:p>
          <a:p>
            <a:pPr marL="0" indent="0">
              <a:buNone/>
            </a:pPr>
            <a:r>
              <a:rPr lang="en-US" sz="3000" b="1" dirty="0" smtClean="0">
                <a:effectLst>
                  <a:glow rad="228600">
                    <a:srgbClr val="03080D"/>
                  </a:glow>
                </a:effectLst>
              </a:rPr>
              <a:t>Wednesday</a:t>
            </a:r>
            <a:endParaRPr lang="en-US" sz="3000" b="1" dirty="0">
              <a:effectLst>
                <a:glow rad="228600">
                  <a:srgbClr val="03080D"/>
                </a:glow>
              </a:effectLst>
            </a:endParaRP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447515189"/>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AE40FF-4B60-465D-B26D-854F13A11943}"/>
              </a:ext>
            </a:extLst>
          </p:cNvPr>
          <p:cNvSpPr>
            <a:spLocks noGrp="1"/>
          </p:cNvSpPr>
          <p:nvPr>
            <p:ph type="ctrTitle"/>
          </p:nvPr>
        </p:nvSpPr>
        <p:spPr/>
        <p:txBody>
          <a:bodyPr>
            <a:normAutofit/>
          </a:bodyPr>
          <a:lstStyle/>
          <a:p>
            <a:r>
              <a:rPr lang="en-US" sz="5400" b="1" dirty="0"/>
              <a:t>Sunset Church of Christ</a:t>
            </a:r>
          </a:p>
        </p:txBody>
      </p:sp>
      <p:sp>
        <p:nvSpPr>
          <p:cNvPr id="3" name="Subtitle 2">
            <a:extLst>
              <a:ext uri="{FF2B5EF4-FFF2-40B4-BE49-F238E27FC236}">
                <a16:creationId xmlns="" xmlns:a16="http://schemas.microsoft.com/office/drawing/2014/main" id="{347E01D7-279E-457B-BAA8-A38E2A0BF69B}"/>
              </a:ext>
            </a:extLst>
          </p:cNvPr>
          <p:cNvSpPr>
            <a:spLocks noGrp="1"/>
          </p:cNvSpPr>
          <p:nvPr>
            <p:ph type="subTitle" idx="1"/>
          </p:nvPr>
        </p:nvSpPr>
        <p:spPr>
          <a:xfrm>
            <a:off x="1143000" y="3014662"/>
            <a:ext cx="6858000" cy="928688"/>
          </a:xfrm>
        </p:spPr>
        <p:txBody>
          <a:bodyPr/>
          <a:lstStyle/>
          <a:p>
            <a:r>
              <a:rPr lang="en-US" dirty="0"/>
              <a:t>Financial report May 2022</a:t>
            </a:r>
          </a:p>
        </p:txBody>
      </p:sp>
    </p:spTree>
    <p:extLst>
      <p:ext uri="{BB962C8B-B14F-4D97-AF65-F5344CB8AC3E}">
        <p14:creationId xmlns:p14="http://schemas.microsoft.com/office/powerpoint/2010/main" val="37653617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7E8028F6-F6FF-49BA-B354-F8F61A0BA94B}"/>
              </a:ext>
            </a:extLst>
          </p:cNvPr>
          <p:cNvSpPr>
            <a:spLocks noGrp="1"/>
          </p:cNvSpPr>
          <p:nvPr>
            <p:ph type="subTitle" idx="1"/>
          </p:nvPr>
        </p:nvSpPr>
        <p:spPr>
          <a:xfrm>
            <a:off x="594404" y="4043363"/>
            <a:ext cx="4131591" cy="714375"/>
          </a:xfrm>
        </p:spPr>
        <p:txBody>
          <a:bodyPr/>
          <a:lstStyle/>
          <a:p>
            <a:r>
              <a:rPr lang="en-US" dirty="0"/>
              <a:t>Last 3 month avg contribution ~$2,196/</a:t>
            </a:r>
            <a:r>
              <a:rPr lang="en-US" dirty="0" err="1"/>
              <a:t>wk</a:t>
            </a:r>
            <a:endParaRPr lang="en-US" dirty="0"/>
          </a:p>
          <a:p>
            <a:r>
              <a:rPr lang="en-US" dirty="0"/>
              <a:t>2021 avg contribution ~$2,098/</a:t>
            </a:r>
            <a:r>
              <a:rPr lang="en-US" dirty="0" err="1"/>
              <a:t>wk</a:t>
            </a:r>
            <a:endParaRPr lang="en-US" dirty="0"/>
          </a:p>
        </p:txBody>
      </p:sp>
      <p:sp>
        <p:nvSpPr>
          <p:cNvPr id="6" name="Subtitle 2">
            <a:extLst>
              <a:ext uri="{FF2B5EF4-FFF2-40B4-BE49-F238E27FC236}">
                <a16:creationId xmlns="" xmlns:a16="http://schemas.microsoft.com/office/drawing/2014/main" id="{30287250-FCC1-4BCA-9C55-73D220FCDC66}"/>
              </a:ext>
            </a:extLst>
          </p:cNvPr>
          <p:cNvSpPr txBox="1">
            <a:spLocks/>
          </p:cNvSpPr>
          <p:nvPr/>
        </p:nvSpPr>
        <p:spPr>
          <a:xfrm>
            <a:off x="4672013" y="4043363"/>
            <a:ext cx="4131592" cy="714375"/>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buClrTx/>
              <a:buSzTx/>
            </a:pPr>
            <a:r>
              <a:rPr lang="en-US" sz="1800" dirty="0">
                <a:solidFill>
                  <a:prstClr val="black"/>
                </a:solidFill>
              </a:rPr>
              <a:t>Last 3 month avg balance ~$30,964  </a:t>
            </a:r>
          </a:p>
          <a:p>
            <a:pPr fontAlgn="auto">
              <a:spcAft>
                <a:spcPts val="0"/>
              </a:spcAft>
              <a:buClrTx/>
              <a:buSzTx/>
            </a:pPr>
            <a:r>
              <a:rPr lang="en-US" sz="1800" dirty="0">
                <a:solidFill>
                  <a:prstClr val="black"/>
                </a:solidFill>
              </a:rPr>
              <a:t>    2021 avg balance ~$33,738</a:t>
            </a:r>
          </a:p>
        </p:txBody>
      </p:sp>
      <p:pic>
        <p:nvPicPr>
          <p:cNvPr id="4" name="Picture 3">
            <a:extLst>
              <a:ext uri="{FF2B5EF4-FFF2-40B4-BE49-F238E27FC236}">
                <a16:creationId xmlns="" xmlns:a16="http://schemas.microsoft.com/office/drawing/2014/main" id="{736F75FC-5A14-3472-AC88-824E7C575DBB}"/>
              </a:ext>
            </a:extLst>
          </p:cNvPr>
          <p:cNvPicPr>
            <a:picLocks noChangeAspect="1"/>
          </p:cNvPicPr>
          <p:nvPr/>
        </p:nvPicPr>
        <p:blipFill>
          <a:blip r:embed="rId2"/>
          <a:stretch>
            <a:fillRect/>
          </a:stretch>
        </p:blipFill>
        <p:spPr>
          <a:xfrm>
            <a:off x="549259" y="107641"/>
            <a:ext cx="8035637" cy="3961229"/>
          </a:xfrm>
          <a:prstGeom prst="rect">
            <a:avLst/>
          </a:prstGeom>
        </p:spPr>
      </p:pic>
    </p:spTree>
    <p:extLst>
      <p:ext uri="{BB962C8B-B14F-4D97-AF65-F5344CB8AC3E}">
        <p14:creationId xmlns:p14="http://schemas.microsoft.com/office/powerpoint/2010/main" val="706325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 xmlns:a16="http://schemas.microsoft.com/office/drawing/2014/main" id="{F118AAEE-4B10-4741-8157-FFE4B9B89A4F}"/>
              </a:ext>
            </a:extLst>
          </p:cNvPr>
          <p:cNvGraphicFramePr>
            <a:graphicFrameLocks noGrp="1"/>
          </p:cNvGraphicFramePr>
          <p:nvPr>
            <p:extLst/>
          </p:nvPr>
        </p:nvGraphicFramePr>
        <p:xfrm>
          <a:off x="790575" y="228600"/>
          <a:ext cx="7562851" cy="3627751"/>
        </p:xfrm>
        <a:graphic>
          <a:graphicData uri="http://schemas.openxmlformats.org/drawingml/2006/table">
            <a:tbl>
              <a:tblPr/>
              <a:tblGrid>
                <a:gridCol w="4371714">
                  <a:extLst>
                    <a:ext uri="{9D8B030D-6E8A-4147-A177-3AD203B41FA5}">
                      <a16:colId xmlns="" xmlns:a16="http://schemas.microsoft.com/office/drawing/2014/main" val="2989978288"/>
                    </a:ext>
                  </a:extLst>
                </a:gridCol>
                <a:gridCol w="1101872">
                  <a:extLst>
                    <a:ext uri="{9D8B030D-6E8A-4147-A177-3AD203B41FA5}">
                      <a16:colId xmlns="" xmlns:a16="http://schemas.microsoft.com/office/drawing/2014/main" val="637203181"/>
                    </a:ext>
                  </a:extLst>
                </a:gridCol>
                <a:gridCol w="1044632">
                  <a:extLst>
                    <a:ext uri="{9D8B030D-6E8A-4147-A177-3AD203B41FA5}">
                      <a16:colId xmlns="" xmlns:a16="http://schemas.microsoft.com/office/drawing/2014/main" val="2003694999"/>
                    </a:ext>
                  </a:extLst>
                </a:gridCol>
                <a:gridCol w="1044632">
                  <a:extLst>
                    <a:ext uri="{9D8B030D-6E8A-4147-A177-3AD203B41FA5}">
                      <a16:colId xmlns="" xmlns:a16="http://schemas.microsoft.com/office/drawing/2014/main" val="3251338919"/>
                    </a:ext>
                  </a:extLst>
                </a:gridCol>
              </a:tblGrid>
              <a:tr h="524810">
                <a:tc gridSpan="4">
                  <a:txBody>
                    <a:bodyPr/>
                    <a:lstStyle/>
                    <a:p>
                      <a:pPr algn="ctr" fontAlgn="b"/>
                      <a:r>
                        <a:rPr lang="en-US" sz="1800" b="1" i="0" u="none" strike="noStrike" dirty="0">
                          <a:solidFill>
                            <a:srgbClr val="000000"/>
                          </a:solidFill>
                          <a:effectLst/>
                          <a:latin typeface="Calibri" panose="020F0502020204030204" pitchFamily="34" charset="0"/>
                        </a:rPr>
                        <a:t>Apr-2022 Itemized</a:t>
                      </a:r>
                    </a:p>
                  </a:txBody>
                  <a:tcPr marL="4763" marR="4763" marT="476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200948218"/>
                  </a:ext>
                </a:extLst>
              </a:tr>
              <a:tr h="440163">
                <a:tc>
                  <a:txBody>
                    <a:bodyPr/>
                    <a:lstStyle/>
                    <a:p>
                      <a:pPr algn="l" fontAlgn="b"/>
                      <a:r>
                        <a:rPr lang="en-US" sz="1500" b="0" i="0" u="none" strike="noStrike" dirty="0">
                          <a:solidFill>
                            <a:srgbClr val="000000"/>
                          </a:solidFill>
                          <a:effectLst/>
                          <a:latin typeface="Calibri" panose="020F0502020204030204" pitchFamily="34" charset="0"/>
                        </a:rPr>
                        <a:t>Beginning Balance (April 1, 2022)</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$ 31,015.83 </a:t>
                      </a:r>
                    </a:p>
                  </a:txBody>
                  <a:tcPr marL="4763" marR="4763" marT="4763" marB="0" anchor="b">
                    <a:lnL>
                      <a:noFill/>
                    </a:lnL>
                    <a:lnR>
                      <a:noFill/>
                    </a:lnR>
                    <a:lnT>
                      <a:noFill/>
                    </a:lnT>
                    <a:lnB>
                      <a:noFill/>
                    </a:lnB>
                  </a:tcPr>
                </a:tc>
                <a:extLst>
                  <a:ext uri="{0D108BD9-81ED-4DB2-BD59-A6C34878D82A}">
                    <a16:rowId xmlns="" xmlns:a16="http://schemas.microsoft.com/office/drawing/2014/main" val="3065341384"/>
                  </a:ext>
                </a:extLst>
              </a:tr>
              <a:tr h="440163">
                <a:tc>
                  <a:txBody>
                    <a:bodyPr/>
                    <a:lstStyle/>
                    <a:p>
                      <a:pPr algn="l" fontAlgn="b"/>
                      <a:r>
                        <a:rPr lang="en-US" sz="1500" b="0" i="0" u="none" strike="noStrike">
                          <a:solidFill>
                            <a:srgbClr val="000000"/>
                          </a:solidFill>
                          <a:effectLst/>
                          <a:latin typeface="Calibri" panose="020F0502020204030204" pitchFamily="34" charset="0"/>
                        </a:rPr>
                        <a:t>Deposits</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$ 8,306.10 </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$ 39,321.93 </a:t>
                      </a:r>
                    </a:p>
                  </a:txBody>
                  <a:tcPr marL="4763" marR="4763" marT="4763" marB="0" anchor="b">
                    <a:lnL>
                      <a:noFill/>
                    </a:lnL>
                    <a:lnR>
                      <a:noFill/>
                    </a:lnR>
                    <a:lnT>
                      <a:noFill/>
                    </a:lnT>
                    <a:lnB>
                      <a:noFill/>
                    </a:lnB>
                  </a:tcPr>
                </a:tc>
                <a:extLst>
                  <a:ext uri="{0D108BD9-81ED-4DB2-BD59-A6C34878D82A}">
                    <a16:rowId xmlns="" xmlns:a16="http://schemas.microsoft.com/office/drawing/2014/main" val="26580262"/>
                  </a:ext>
                </a:extLst>
              </a:tr>
              <a:tr h="461963">
                <a:tc>
                  <a:txBody>
                    <a:bodyPr/>
                    <a:lstStyle/>
                    <a:p>
                      <a:pPr algn="l" fontAlgn="b"/>
                      <a:r>
                        <a:rPr lang="en-US" sz="1500" b="0" i="0" u="none" strike="noStrike">
                          <a:solidFill>
                            <a:srgbClr val="000000"/>
                          </a:solidFill>
                          <a:effectLst/>
                          <a:latin typeface="Calibri" panose="020F0502020204030204" pitchFamily="34" charset="0"/>
                        </a:rPr>
                        <a:t>Expenses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(8,388.60)</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p>
                      <a:pPr algn="l" fontAlgn="b"/>
                      <a:r>
                        <a:rPr lang="en-US" sz="1500" b="0" i="0" u="none" strike="noStrike" dirty="0">
                          <a:solidFill>
                            <a:srgbClr val="000000"/>
                          </a:solidFill>
                          <a:effectLst/>
                          <a:latin typeface="Calibri" panose="020F0502020204030204" pitchFamily="34" charset="0"/>
                        </a:rPr>
                        <a:t> </a:t>
                      </a:r>
                    </a:p>
                  </a:txBody>
                  <a:tcPr marL="4763" marR="4763" marT="4763" marB="0" anchor="b">
                    <a:lnL>
                      <a:noFill/>
                    </a:lnL>
                    <a:lnR>
                      <a:noFill/>
                    </a:lnR>
                    <a:lnT>
                      <a:noFill/>
                    </a:lnT>
                    <a:lnB>
                      <a:noFill/>
                    </a:lnB>
                  </a:tcPr>
                </a:tc>
                <a:extLst>
                  <a:ext uri="{0D108BD9-81ED-4DB2-BD59-A6C34878D82A}">
                    <a16:rowId xmlns="" xmlns:a16="http://schemas.microsoft.com/office/drawing/2014/main" val="634858536"/>
                  </a:ext>
                </a:extLst>
              </a:tr>
              <a:tr h="440163">
                <a:tc>
                  <a:txBody>
                    <a:bodyPr/>
                    <a:lstStyle/>
                    <a:p>
                      <a:pPr algn="l" fontAlgn="b"/>
                      <a:r>
                        <a:rPr lang="en-US" sz="1500" b="0" i="0" u="none" strike="noStrike" dirty="0">
                          <a:solidFill>
                            <a:srgbClr val="000000"/>
                          </a:solidFill>
                          <a:effectLst/>
                          <a:latin typeface="Calibri" panose="020F0502020204030204" pitchFamily="34" charset="0"/>
                        </a:rPr>
                        <a:t>     Rent</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(3,669.40)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 xmlns:a16="http://schemas.microsoft.com/office/drawing/2014/main" val="1782318557"/>
                  </a:ext>
                </a:extLst>
              </a:tr>
              <a:tr h="440163">
                <a:tc>
                  <a:txBody>
                    <a:bodyPr/>
                    <a:lstStyle/>
                    <a:p>
                      <a:pPr algn="l" fontAlgn="b"/>
                      <a:r>
                        <a:rPr lang="en-US" sz="1500" b="0" i="0" u="none" strike="noStrike">
                          <a:solidFill>
                            <a:srgbClr val="000000"/>
                          </a:solidFill>
                          <a:effectLst/>
                          <a:latin typeface="Calibri" panose="020F0502020204030204" pitchFamily="34" charset="0"/>
                        </a:rPr>
                        <a:t>     Brian Haines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(4,622.00)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 xmlns:a16="http://schemas.microsoft.com/office/drawing/2014/main" val="3702514654"/>
                  </a:ext>
                </a:extLst>
              </a:tr>
              <a:tr h="440163">
                <a:tc>
                  <a:txBody>
                    <a:bodyPr/>
                    <a:lstStyle/>
                    <a:p>
                      <a:pPr algn="l" fontAlgn="b"/>
                      <a:r>
                        <a:rPr lang="en-US" sz="1500" b="0" i="0" u="none" strike="noStrike">
                          <a:solidFill>
                            <a:srgbClr val="000000"/>
                          </a:solidFill>
                          <a:effectLst/>
                          <a:latin typeface="Calibri" panose="020F0502020204030204" pitchFamily="34" charset="0"/>
                        </a:rPr>
                        <a:t>     Other (Electric, Water, Garbage/Recycling, Building)</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(97.20)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 xmlns:a16="http://schemas.microsoft.com/office/drawing/2014/main" val="3037646701"/>
                  </a:ext>
                </a:extLst>
              </a:tr>
              <a:tr h="440163">
                <a:tc>
                  <a:txBody>
                    <a:bodyPr/>
                    <a:lstStyle/>
                    <a:p>
                      <a:pPr algn="l" fontAlgn="b"/>
                      <a:r>
                        <a:rPr lang="en-US" sz="1500" b="0" i="0" u="none" strike="noStrike" dirty="0">
                          <a:solidFill>
                            <a:srgbClr val="000000"/>
                          </a:solidFill>
                          <a:effectLst/>
                          <a:latin typeface="Calibri" panose="020F0502020204030204" pitchFamily="34" charset="0"/>
                        </a:rPr>
                        <a:t>Ending Balance (April 30, 2022)</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$ 30,933.33 </a:t>
                      </a:r>
                    </a:p>
                  </a:txBody>
                  <a:tcPr marL="4763" marR="4763" marT="4763" marB="0" anchor="b">
                    <a:lnL>
                      <a:noFill/>
                    </a:lnL>
                    <a:lnR>
                      <a:noFill/>
                    </a:lnR>
                    <a:lnT>
                      <a:noFill/>
                    </a:lnT>
                    <a:lnB>
                      <a:noFill/>
                    </a:lnB>
                  </a:tcPr>
                </a:tc>
                <a:extLst>
                  <a:ext uri="{0D108BD9-81ED-4DB2-BD59-A6C34878D82A}">
                    <a16:rowId xmlns="" xmlns:a16="http://schemas.microsoft.com/office/drawing/2014/main" val="2259305071"/>
                  </a:ext>
                </a:extLst>
              </a:tr>
            </a:tbl>
          </a:graphicData>
        </a:graphic>
      </p:graphicFrame>
    </p:spTree>
    <p:extLst>
      <p:ext uri="{BB962C8B-B14F-4D97-AF65-F5344CB8AC3E}">
        <p14:creationId xmlns:p14="http://schemas.microsoft.com/office/powerpoint/2010/main" val="2591872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 xmlns:a16="http://schemas.microsoft.com/office/drawing/2014/main" id="{F118AAEE-4B10-4741-8157-FFE4B9B89A4F}"/>
              </a:ext>
            </a:extLst>
          </p:cNvPr>
          <p:cNvGraphicFramePr>
            <a:graphicFrameLocks noGrp="1"/>
          </p:cNvGraphicFramePr>
          <p:nvPr>
            <p:extLst/>
          </p:nvPr>
        </p:nvGraphicFramePr>
        <p:xfrm>
          <a:off x="790575" y="228600"/>
          <a:ext cx="7562851" cy="3627751"/>
        </p:xfrm>
        <a:graphic>
          <a:graphicData uri="http://schemas.openxmlformats.org/drawingml/2006/table">
            <a:tbl>
              <a:tblPr/>
              <a:tblGrid>
                <a:gridCol w="4371714">
                  <a:extLst>
                    <a:ext uri="{9D8B030D-6E8A-4147-A177-3AD203B41FA5}">
                      <a16:colId xmlns="" xmlns:a16="http://schemas.microsoft.com/office/drawing/2014/main" val="2989978288"/>
                    </a:ext>
                  </a:extLst>
                </a:gridCol>
                <a:gridCol w="1101872">
                  <a:extLst>
                    <a:ext uri="{9D8B030D-6E8A-4147-A177-3AD203B41FA5}">
                      <a16:colId xmlns="" xmlns:a16="http://schemas.microsoft.com/office/drawing/2014/main" val="637203181"/>
                    </a:ext>
                  </a:extLst>
                </a:gridCol>
                <a:gridCol w="1044632">
                  <a:extLst>
                    <a:ext uri="{9D8B030D-6E8A-4147-A177-3AD203B41FA5}">
                      <a16:colId xmlns="" xmlns:a16="http://schemas.microsoft.com/office/drawing/2014/main" val="2003694999"/>
                    </a:ext>
                  </a:extLst>
                </a:gridCol>
                <a:gridCol w="1044632">
                  <a:extLst>
                    <a:ext uri="{9D8B030D-6E8A-4147-A177-3AD203B41FA5}">
                      <a16:colId xmlns="" xmlns:a16="http://schemas.microsoft.com/office/drawing/2014/main" val="3251338919"/>
                    </a:ext>
                  </a:extLst>
                </a:gridCol>
              </a:tblGrid>
              <a:tr h="524810">
                <a:tc gridSpan="4">
                  <a:txBody>
                    <a:bodyPr/>
                    <a:lstStyle/>
                    <a:p>
                      <a:pPr algn="ctr" fontAlgn="b"/>
                      <a:r>
                        <a:rPr lang="en-US" sz="1800" b="1" i="0" u="none" strike="noStrike" dirty="0">
                          <a:solidFill>
                            <a:srgbClr val="000000"/>
                          </a:solidFill>
                          <a:effectLst/>
                          <a:latin typeface="Calibri" panose="020F0502020204030204" pitchFamily="34" charset="0"/>
                        </a:rPr>
                        <a:t>Mar-2022 Itemized</a:t>
                      </a:r>
                    </a:p>
                  </a:txBody>
                  <a:tcPr marL="4763" marR="4763" marT="476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200948218"/>
                  </a:ext>
                </a:extLst>
              </a:tr>
              <a:tr h="440163">
                <a:tc>
                  <a:txBody>
                    <a:bodyPr/>
                    <a:lstStyle/>
                    <a:p>
                      <a:pPr algn="l" fontAlgn="b"/>
                      <a:r>
                        <a:rPr lang="en-US" sz="1500" b="0" i="0" u="none" strike="noStrike" dirty="0">
                          <a:solidFill>
                            <a:srgbClr val="000000"/>
                          </a:solidFill>
                          <a:effectLst/>
                          <a:latin typeface="Calibri" panose="020F0502020204030204" pitchFamily="34" charset="0"/>
                        </a:rPr>
                        <a:t>Beginning Balance (March 1, 2022)</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$ 30,553.15 </a:t>
                      </a:r>
                    </a:p>
                  </a:txBody>
                  <a:tcPr marL="4763" marR="4763" marT="4763" marB="0" anchor="b">
                    <a:lnL>
                      <a:noFill/>
                    </a:lnL>
                    <a:lnR>
                      <a:noFill/>
                    </a:lnR>
                    <a:lnT>
                      <a:noFill/>
                    </a:lnT>
                    <a:lnB>
                      <a:noFill/>
                    </a:lnB>
                  </a:tcPr>
                </a:tc>
                <a:extLst>
                  <a:ext uri="{0D108BD9-81ED-4DB2-BD59-A6C34878D82A}">
                    <a16:rowId xmlns="" xmlns:a16="http://schemas.microsoft.com/office/drawing/2014/main" val="3065341384"/>
                  </a:ext>
                </a:extLst>
              </a:tr>
              <a:tr h="440163">
                <a:tc>
                  <a:txBody>
                    <a:bodyPr/>
                    <a:lstStyle/>
                    <a:p>
                      <a:pPr algn="l" fontAlgn="b"/>
                      <a:r>
                        <a:rPr lang="en-US" sz="1500" b="0" i="0" u="none" strike="noStrike">
                          <a:solidFill>
                            <a:srgbClr val="000000"/>
                          </a:solidFill>
                          <a:effectLst/>
                          <a:latin typeface="Calibri" panose="020F0502020204030204" pitchFamily="34" charset="0"/>
                        </a:rPr>
                        <a:t>Deposits</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$ 8,939.35 </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$ 39,492.50 </a:t>
                      </a:r>
                    </a:p>
                  </a:txBody>
                  <a:tcPr marL="4763" marR="4763" marT="4763" marB="0" anchor="b">
                    <a:lnL>
                      <a:noFill/>
                    </a:lnL>
                    <a:lnR>
                      <a:noFill/>
                    </a:lnR>
                    <a:lnT>
                      <a:noFill/>
                    </a:lnT>
                    <a:lnB>
                      <a:noFill/>
                    </a:lnB>
                  </a:tcPr>
                </a:tc>
                <a:extLst>
                  <a:ext uri="{0D108BD9-81ED-4DB2-BD59-A6C34878D82A}">
                    <a16:rowId xmlns="" xmlns:a16="http://schemas.microsoft.com/office/drawing/2014/main" val="26580262"/>
                  </a:ext>
                </a:extLst>
              </a:tr>
              <a:tr h="461963">
                <a:tc>
                  <a:txBody>
                    <a:bodyPr/>
                    <a:lstStyle/>
                    <a:p>
                      <a:pPr algn="l" fontAlgn="b"/>
                      <a:r>
                        <a:rPr lang="en-US" sz="1500" b="0" i="0" u="none" strike="noStrike">
                          <a:solidFill>
                            <a:srgbClr val="000000"/>
                          </a:solidFill>
                          <a:effectLst/>
                          <a:latin typeface="Calibri" panose="020F0502020204030204" pitchFamily="34" charset="0"/>
                        </a:rPr>
                        <a:t>Expenses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(8,476.67)</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p>
                      <a:pPr algn="l" fontAlgn="b"/>
                      <a:r>
                        <a:rPr lang="en-US" sz="1500" b="0" i="0" u="none" strike="noStrike" dirty="0">
                          <a:solidFill>
                            <a:srgbClr val="000000"/>
                          </a:solidFill>
                          <a:effectLst/>
                          <a:latin typeface="Calibri" panose="020F0502020204030204" pitchFamily="34" charset="0"/>
                        </a:rPr>
                        <a:t> </a:t>
                      </a:r>
                    </a:p>
                  </a:txBody>
                  <a:tcPr marL="4763" marR="4763" marT="4763" marB="0" anchor="b">
                    <a:lnL>
                      <a:noFill/>
                    </a:lnL>
                    <a:lnR>
                      <a:noFill/>
                    </a:lnR>
                    <a:lnT>
                      <a:noFill/>
                    </a:lnT>
                    <a:lnB>
                      <a:noFill/>
                    </a:lnB>
                  </a:tcPr>
                </a:tc>
                <a:extLst>
                  <a:ext uri="{0D108BD9-81ED-4DB2-BD59-A6C34878D82A}">
                    <a16:rowId xmlns="" xmlns:a16="http://schemas.microsoft.com/office/drawing/2014/main" val="634858536"/>
                  </a:ext>
                </a:extLst>
              </a:tr>
              <a:tr h="440163">
                <a:tc>
                  <a:txBody>
                    <a:bodyPr/>
                    <a:lstStyle/>
                    <a:p>
                      <a:pPr algn="l" fontAlgn="b"/>
                      <a:r>
                        <a:rPr lang="en-US" sz="1500" b="0" i="0" u="none" strike="noStrike" dirty="0">
                          <a:solidFill>
                            <a:srgbClr val="000000"/>
                          </a:solidFill>
                          <a:effectLst/>
                          <a:latin typeface="Calibri" panose="020F0502020204030204" pitchFamily="34" charset="0"/>
                        </a:rPr>
                        <a:t>     Rent</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(3,669.40)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 xmlns:a16="http://schemas.microsoft.com/office/drawing/2014/main" val="1782318557"/>
                  </a:ext>
                </a:extLst>
              </a:tr>
              <a:tr h="440163">
                <a:tc>
                  <a:txBody>
                    <a:bodyPr/>
                    <a:lstStyle/>
                    <a:p>
                      <a:pPr algn="l" fontAlgn="b"/>
                      <a:r>
                        <a:rPr lang="en-US" sz="1500" b="0" i="0" u="none" strike="noStrike">
                          <a:solidFill>
                            <a:srgbClr val="000000"/>
                          </a:solidFill>
                          <a:effectLst/>
                          <a:latin typeface="Calibri" panose="020F0502020204030204" pitchFamily="34" charset="0"/>
                        </a:rPr>
                        <a:t>     Brian Haines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(4,622.00)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 xmlns:a16="http://schemas.microsoft.com/office/drawing/2014/main" val="3702514654"/>
                  </a:ext>
                </a:extLst>
              </a:tr>
              <a:tr h="440163">
                <a:tc>
                  <a:txBody>
                    <a:bodyPr/>
                    <a:lstStyle/>
                    <a:p>
                      <a:pPr algn="l" fontAlgn="b"/>
                      <a:r>
                        <a:rPr lang="en-US" sz="1500" b="0" i="0" u="none" strike="noStrike">
                          <a:solidFill>
                            <a:srgbClr val="000000"/>
                          </a:solidFill>
                          <a:effectLst/>
                          <a:latin typeface="Calibri" panose="020F0502020204030204" pitchFamily="34" charset="0"/>
                        </a:rPr>
                        <a:t>     Other (Electric, Water, Garbage/Recycling, Building)</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(185.27)</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 xmlns:a16="http://schemas.microsoft.com/office/drawing/2014/main" val="3037646701"/>
                  </a:ext>
                </a:extLst>
              </a:tr>
              <a:tr h="440163">
                <a:tc>
                  <a:txBody>
                    <a:bodyPr/>
                    <a:lstStyle/>
                    <a:p>
                      <a:pPr algn="l" fontAlgn="b"/>
                      <a:r>
                        <a:rPr lang="en-US" sz="1500" b="0" i="0" u="none" strike="noStrike" dirty="0">
                          <a:solidFill>
                            <a:srgbClr val="000000"/>
                          </a:solidFill>
                          <a:effectLst/>
                          <a:latin typeface="Calibri" panose="020F0502020204030204" pitchFamily="34" charset="0"/>
                        </a:rPr>
                        <a:t>Ending Balance (March 31, 2022)</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$ 31,015.83 </a:t>
                      </a:r>
                    </a:p>
                  </a:txBody>
                  <a:tcPr marL="4763" marR="4763" marT="4763" marB="0" anchor="b">
                    <a:lnL>
                      <a:noFill/>
                    </a:lnL>
                    <a:lnR>
                      <a:noFill/>
                    </a:lnR>
                    <a:lnT>
                      <a:noFill/>
                    </a:lnT>
                    <a:lnB>
                      <a:noFill/>
                    </a:lnB>
                  </a:tcPr>
                </a:tc>
                <a:extLst>
                  <a:ext uri="{0D108BD9-81ED-4DB2-BD59-A6C34878D82A}">
                    <a16:rowId xmlns="" xmlns:a16="http://schemas.microsoft.com/office/drawing/2014/main" val="2259305071"/>
                  </a:ext>
                </a:extLst>
              </a:tr>
            </a:tbl>
          </a:graphicData>
        </a:graphic>
      </p:graphicFrame>
    </p:spTree>
    <p:extLst>
      <p:ext uri="{BB962C8B-B14F-4D97-AF65-F5344CB8AC3E}">
        <p14:creationId xmlns:p14="http://schemas.microsoft.com/office/powerpoint/2010/main" val="1855126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 xmlns:a16="http://schemas.microsoft.com/office/drawing/2014/main" id="{F118AAEE-4B10-4741-8157-FFE4B9B89A4F}"/>
              </a:ext>
            </a:extLst>
          </p:cNvPr>
          <p:cNvGraphicFramePr>
            <a:graphicFrameLocks noGrp="1"/>
          </p:cNvGraphicFramePr>
          <p:nvPr>
            <p:extLst/>
          </p:nvPr>
        </p:nvGraphicFramePr>
        <p:xfrm>
          <a:off x="790575" y="228600"/>
          <a:ext cx="7562851" cy="3627751"/>
        </p:xfrm>
        <a:graphic>
          <a:graphicData uri="http://schemas.openxmlformats.org/drawingml/2006/table">
            <a:tbl>
              <a:tblPr/>
              <a:tblGrid>
                <a:gridCol w="4371714">
                  <a:extLst>
                    <a:ext uri="{9D8B030D-6E8A-4147-A177-3AD203B41FA5}">
                      <a16:colId xmlns="" xmlns:a16="http://schemas.microsoft.com/office/drawing/2014/main" val="2989978288"/>
                    </a:ext>
                  </a:extLst>
                </a:gridCol>
                <a:gridCol w="1101872">
                  <a:extLst>
                    <a:ext uri="{9D8B030D-6E8A-4147-A177-3AD203B41FA5}">
                      <a16:colId xmlns="" xmlns:a16="http://schemas.microsoft.com/office/drawing/2014/main" val="637203181"/>
                    </a:ext>
                  </a:extLst>
                </a:gridCol>
                <a:gridCol w="1044632">
                  <a:extLst>
                    <a:ext uri="{9D8B030D-6E8A-4147-A177-3AD203B41FA5}">
                      <a16:colId xmlns="" xmlns:a16="http://schemas.microsoft.com/office/drawing/2014/main" val="2003694999"/>
                    </a:ext>
                  </a:extLst>
                </a:gridCol>
                <a:gridCol w="1044632">
                  <a:extLst>
                    <a:ext uri="{9D8B030D-6E8A-4147-A177-3AD203B41FA5}">
                      <a16:colId xmlns="" xmlns:a16="http://schemas.microsoft.com/office/drawing/2014/main" val="3251338919"/>
                    </a:ext>
                  </a:extLst>
                </a:gridCol>
              </a:tblGrid>
              <a:tr h="524810">
                <a:tc gridSpan="4">
                  <a:txBody>
                    <a:bodyPr/>
                    <a:lstStyle/>
                    <a:p>
                      <a:pPr algn="ctr" fontAlgn="b"/>
                      <a:r>
                        <a:rPr lang="en-US" sz="1800" b="1" i="0" u="none" strike="noStrike" dirty="0">
                          <a:solidFill>
                            <a:srgbClr val="000000"/>
                          </a:solidFill>
                          <a:effectLst/>
                          <a:latin typeface="Calibri" panose="020F0502020204030204" pitchFamily="34" charset="0"/>
                        </a:rPr>
                        <a:t>Feb-2022 Itemized</a:t>
                      </a:r>
                    </a:p>
                  </a:txBody>
                  <a:tcPr marL="4763" marR="4763" marT="476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200948218"/>
                  </a:ext>
                </a:extLst>
              </a:tr>
              <a:tr h="440163">
                <a:tc>
                  <a:txBody>
                    <a:bodyPr/>
                    <a:lstStyle/>
                    <a:p>
                      <a:pPr algn="l" fontAlgn="b"/>
                      <a:r>
                        <a:rPr lang="en-US" sz="1500" b="0" i="0" u="none" strike="noStrike" dirty="0">
                          <a:solidFill>
                            <a:srgbClr val="000000"/>
                          </a:solidFill>
                          <a:effectLst/>
                          <a:latin typeface="Calibri" panose="020F0502020204030204" pitchFamily="34" charset="0"/>
                        </a:rPr>
                        <a:t>Beginning Balance (February 1, 2022)</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$ 27,799.42 </a:t>
                      </a:r>
                    </a:p>
                  </a:txBody>
                  <a:tcPr marL="4763" marR="4763" marT="4763" marB="0" anchor="b">
                    <a:lnL>
                      <a:noFill/>
                    </a:lnL>
                    <a:lnR>
                      <a:noFill/>
                    </a:lnR>
                    <a:lnT>
                      <a:noFill/>
                    </a:lnT>
                    <a:lnB>
                      <a:noFill/>
                    </a:lnB>
                  </a:tcPr>
                </a:tc>
                <a:extLst>
                  <a:ext uri="{0D108BD9-81ED-4DB2-BD59-A6C34878D82A}">
                    <a16:rowId xmlns="" xmlns:a16="http://schemas.microsoft.com/office/drawing/2014/main" val="3065341384"/>
                  </a:ext>
                </a:extLst>
              </a:tr>
              <a:tr h="440163">
                <a:tc>
                  <a:txBody>
                    <a:bodyPr/>
                    <a:lstStyle/>
                    <a:p>
                      <a:pPr algn="l" fontAlgn="b"/>
                      <a:r>
                        <a:rPr lang="en-US" sz="1500" b="0" i="0" u="none" strike="noStrike">
                          <a:solidFill>
                            <a:srgbClr val="000000"/>
                          </a:solidFill>
                          <a:effectLst/>
                          <a:latin typeface="Calibri" panose="020F0502020204030204" pitchFamily="34" charset="0"/>
                        </a:rPr>
                        <a:t>Deposits</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$ 11,158.99 </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$ 38,958.41 </a:t>
                      </a:r>
                    </a:p>
                  </a:txBody>
                  <a:tcPr marL="4763" marR="4763" marT="4763" marB="0" anchor="b">
                    <a:lnL>
                      <a:noFill/>
                    </a:lnL>
                    <a:lnR>
                      <a:noFill/>
                    </a:lnR>
                    <a:lnT>
                      <a:noFill/>
                    </a:lnT>
                    <a:lnB>
                      <a:noFill/>
                    </a:lnB>
                  </a:tcPr>
                </a:tc>
                <a:extLst>
                  <a:ext uri="{0D108BD9-81ED-4DB2-BD59-A6C34878D82A}">
                    <a16:rowId xmlns="" xmlns:a16="http://schemas.microsoft.com/office/drawing/2014/main" val="26580262"/>
                  </a:ext>
                </a:extLst>
              </a:tr>
              <a:tr h="461963">
                <a:tc>
                  <a:txBody>
                    <a:bodyPr/>
                    <a:lstStyle/>
                    <a:p>
                      <a:pPr algn="l" fontAlgn="b"/>
                      <a:r>
                        <a:rPr lang="en-US" sz="1500" b="0" i="0" u="none" strike="noStrike">
                          <a:solidFill>
                            <a:srgbClr val="000000"/>
                          </a:solidFill>
                          <a:effectLst/>
                          <a:latin typeface="Calibri" panose="020F0502020204030204" pitchFamily="34" charset="0"/>
                        </a:rPr>
                        <a:t>Expenses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(8,405.26)</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p>
                      <a:pPr algn="l" fontAlgn="b"/>
                      <a:r>
                        <a:rPr lang="en-US" sz="1500" b="0" i="0" u="none" strike="noStrike" dirty="0">
                          <a:solidFill>
                            <a:srgbClr val="000000"/>
                          </a:solidFill>
                          <a:effectLst/>
                          <a:latin typeface="Calibri" panose="020F0502020204030204" pitchFamily="34" charset="0"/>
                        </a:rPr>
                        <a:t> </a:t>
                      </a:r>
                    </a:p>
                  </a:txBody>
                  <a:tcPr marL="4763" marR="4763" marT="4763" marB="0" anchor="b">
                    <a:lnL>
                      <a:noFill/>
                    </a:lnL>
                    <a:lnR>
                      <a:noFill/>
                    </a:lnR>
                    <a:lnT>
                      <a:noFill/>
                    </a:lnT>
                    <a:lnB>
                      <a:noFill/>
                    </a:lnB>
                  </a:tcPr>
                </a:tc>
                <a:extLst>
                  <a:ext uri="{0D108BD9-81ED-4DB2-BD59-A6C34878D82A}">
                    <a16:rowId xmlns="" xmlns:a16="http://schemas.microsoft.com/office/drawing/2014/main" val="634858536"/>
                  </a:ext>
                </a:extLst>
              </a:tr>
              <a:tr h="440163">
                <a:tc>
                  <a:txBody>
                    <a:bodyPr/>
                    <a:lstStyle/>
                    <a:p>
                      <a:pPr algn="l" fontAlgn="b"/>
                      <a:r>
                        <a:rPr lang="en-US" sz="1500" b="0" i="0" u="none" strike="noStrike" dirty="0">
                          <a:solidFill>
                            <a:srgbClr val="000000"/>
                          </a:solidFill>
                          <a:effectLst/>
                          <a:latin typeface="Calibri" panose="020F0502020204030204" pitchFamily="34" charset="0"/>
                        </a:rPr>
                        <a:t>     Rent</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(3,669.40)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 xmlns:a16="http://schemas.microsoft.com/office/drawing/2014/main" val="1782318557"/>
                  </a:ext>
                </a:extLst>
              </a:tr>
              <a:tr h="440163">
                <a:tc>
                  <a:txBody>
                    <a:bodyPr/>
                    <a:lstStyle/>
                    <a:p>
                      <a:pPr algn="l" fontAlgn="b"/>
                      <a:r>
                        <a:rPr lang="en-US" sz="1500" b="0" i="0" u="none" strike="noStrike">
                          <a:solidFill>
                            <a:srgbClr val="000000"/>
                          </a:solidFill>
                          <a:effectLst/>
                          <a:latin typeface="Calibri" panose="020F0502020204030204" pitchFamily="34" charset="0"/>
                        </a:rPr>
                        <a:t>     Brian Haines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(4,622.00)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 xmlns:a16="http://schemas.microsoft.com/office/drawing/2014/main" val="3702514654"/>
                  </a:ext>
                </a:extLst>
              </a:tr>
              <a:tr h="440163">
                <a:tc>
                  <a:txBody>
                    <a:bodyPr/>
                    <a:lstStyle/>
                    <a:p>
                      <a:pPr algn="l" fontAlgn="b"/>
                      <a:r>
                        <a:rPr lang="en-US" sz="1500" b="0" i="0" u="none" strike="noStrike">
                          <a:solidFill>
                            <a:srgbClr val="000000"/>
                          </a:solidFill>
                          <a:effectLst/>
                          <a:latin typeface="Calibri" panose="020F0502020204030204" pitchFamily="34" charset="0"/>
                        </a:rPr>
                        <a:t>     Other (Electric, Water, Garbage/Recycling, Building)</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(113.86)</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 xmlns:a16="http://schemas.microsoft.com/office/drawing/2014/main" val="3037646701"/>
                  </a:ext>
                </a:extLst>
              </a:tr>
              <a:tr h="440163">
                <a:tc>
                  <a:txBody>
                    <a:bodyPr/>
                    <a:lstStyle/>
                    <a:p>
                      <a:pPr algn="l" fontAlgn="b"/>
                      <a:r>
                        <a:rPr lang="en-US" sz="1500" b="0" i="0" u="none" strike="noStrike" dirty="0">
                          <a:solidFill>
                            <a:srgbClr val="000000"/>
                          </a:solidFill>
                          <a:effectLst/>
                          <a:latin typeface="Calibri" panose="020F0502020204030204" pitchFamily="34" charset="0"/>
                        </a:rPr>
                        <a:t>Ending Balance (February 28, 2022)</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$ 30,553.15 </a:t>
                      </a:r>
                    </a:p>
                  </a:txBody>
                  <a:tcPr marL="4763" marR="4763" marT="4763" marB="0" anchor="b">
                    <a:lnL>
                      <a:noFill/>
                    </a:lnL>
                    <a:lnR>
                      <a:noFill/>
                    </a:lnR>
                    <a:lnT>
                      <a:noFill/>
                    </a:lnT>
                    <a:lnB>
                      <a:noFill/>
                    </a:lnB>
                  </a:tcPr>
                </a:tc>
                <a:extLst>
                  <a:ext uri="{0D108BD9-81ED-4DB2-BD59-A6C34878D82A}">
                    <a16:rowId xmlns="" xmlns:a16="http://schemas.microsoft.com/office/drawing/2014/main" val="2259305071"/>
                  </a:ext>
                </a:extLst>
              </a:tr>
            </a:tbl>
          </a:graphicData>
        </a:graphic>
      </p:graphicFrame>
    </p:spTree>
    <p:extLst>
      <p:ext uri="{BB962C8B-B14F-4D97-AF65-F5344CB8AC3E}">
        <p14:creationId xmlns:p14="http://schemas.microsoft.com/office/powerpoint/2010/main" val="34835162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1251D8-F381-4DC6-8491-94E05C72A945}"/>
              </a:ext>
            </a:extLst>
          </p:cNvPr>
          <p:cNvSpPr>
            <a:spLocks noGrp="1"/>
          </p:cNvSpPr>
          <p:nvPr>
            <p:ph type="title"/>
          </p:nvPr>
        </p:nvSpPr>
        <p:spPr/>
        <p:txBody>
          <a:bodyPr/>
          <a:lstStyle/>
          <a:p>
            <a:pPr algn="ctr"/>
            <a:r>
              <a:rPr lang="en-US" dirty="0"/>
              <a:t>Backup</a:t>
            </a:r>
          </a:p>
        </p:txBody>
      </p:sp>
    </p:spTree>
    <p:extLst>
      <p:ext uri="{BB962C8B-B14F-4D97-AF65-F5344CB8AC3E}">
        <p14:creationId xmlns:p14="http://schemas.microsoft.com/office/powerpoint/2010/main" val="25533621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3A7DA3-AB15-4530-B1BD-5F0DC5BFFD09}"/>
              </a:ext>
            </a:extLst>
          </p:cNvPr>
          <p:cNvSpPr>
            <a:spLocks noGrp="1"/>
          </p:cNvSpPr>
          <p:nvPr>
            <p:ph type="title"/>
          </p:nvPr>
        </p:nvSpPr>
        <p:spPr>
          <a:xfrm>
            <a:off x="628650" y="218172"/>
            <a:ext cx="7886700" cy="585211"/>
          </a:xfrm>
        </p:spPr>
        <p:txBody>
          <a:bodyPr/>
          <a:lstStyle/>
          <a:p>
            <a:r>
              <a:rPr lang="en-US" dirty="0"/>
              <a:t>Meeting location</a:t>
            </a:r>
          </a:p>
        </p:txBody>
      </p:sp>
      <p:sp>
        <p:nvSpPr>
          <p:cNvPr id="3" name="Content Placeholder 2">
            <a:extLst>
              <a:ext uri="{FF2B5EF4-FFF2-40B4-BE49-F238E27FC236}">
                <a16:creationId xmlns="" xmlns:a16="http://schemas.microsoft.com/office/drawing/2014/main" id="{384AFD5B-076C-4E7D-8B58-AF5938A2C65F}"/>
              </a:ext>
            </a:extLst>
          </p:cNvPr>
          <p:cNvSpPr>
            <a:spLocks noGrp="1"/>
          </p:cNvSpPr>
          <p:nvPr>
            <p:ph idx="1"/>
          </p:nvPr>
        </p:nvSpPr>
        <p:spPr>
          <a:xfrm>
            <a:off x="628650" y="859055"/>
            <a:ext cx="8077400" cy="3773668"/>
          </a:xfrm>
        </p:spPr>
        <p:txBody>
          <a:bodyPr>
            <a:normAutofit/>
          </a:bodyPr>
          <a:lstStyle/>
          <a:p>
            <a:r>
              <a:rPr lang="en-US" dirty="0"/>
              <a:t>Current rent to 5/31/2022: $3,394 + $275.40 (NNN) = </a:t>
            </a:r>
            <a:r>
              <a:rPr lang="en-US" dirty="0">
                <a:highlight>
                  <a:srgbClr val="FFFF00"/>
                </a:highlight>
              </a:rPr>
              <a:t>$3,669.40</a:t>
            </a:r>
          </a:p>
          <a:p>
            <a:pPr lvl="1"/>
            <a:r>
              <a:rPr lang="en-US" dirty="0"/>
              <a:t>3,060 sq ft	$1.20/sq ft/month		$14.34/sq ft/year</a:t>
            </a:r>
          </a:p>
          <a:p>
            <a:pPr lvl="1"/>
            <a:r>
              <a:rPr lang="en-US" dirty="0"/>
              <a:t>Auditorium seating ~100 attendees</a:t>
            </a:r>
          </a:p>
          <a:p>
            <a:pPr lvl="1"/>
            <a:r>
              <a:rPr lang="en-US" dirty="0"/>
              <a:t>4 classrooms, restrooms (</a:t>
            </a:r>
            <a:r>
              <a:rPr lang="en-US" dirty="0" err="1"/>
              <a:t>mens</a:t>
            </a:r>
            <a:r>
              <a:rPr lang="en-US" dirty="0"/>
              <a:t> and </a:t>
            </a:r>
            <a:r>
              <a:rPr lang="en-US" dirty="0" err="1"/>
              <a:t>womens</a:t>
            </a:r>
            <a:r>
              <a:rPr lang="en-US" dirty="0"/>
              <a:t>) and ample parking</a:t>
            </a:r>
          </a:p>
          <a:p>
            <a:pPr marL="342900" lvl="1" indent="0">
              <a:buNone/>
            </a:pPr>
            <a:endParaRPr lang="en-US" dirty="0"/>
          </a:p>
          <a:p>
            <a:pPr marL="0" indent="0">
              <a:buNone/>
            </a:pPr>
            <a:r>
              <a:rPr lang="en-US" dirty="0"/>
              <a:t>Response options current landlord:</a:t>
            </a:r>
          </a:p>
          <a:p>
            <a:pPr marL="385763" indent="-385763">
              <a:buFont typeface="+mj-lt"/>
              <a:buAutoNum type="arabicPeriod"/>
            </a:pPr>
            <a:r>
              <a:rPr lang="en-US" dirty="0"/>
              <a:t>Month-to-month rental from landlord – estimated ~$100/month or 3% annual increase – request 60 day notice to vacate and property left “as is”</a:t>
            </a:r>
          </a:p>
          <a:p>
            <a:pPr marL="385763" indent="-385763">
              <a:buFont typeface="+mj-lt"/>
              <a:buAutoNum type="arabicPeriod"/>
            </a:pPr>
            <a:r>
              <a:rPr lang="en-US" dirty="0"/>
              <a:t>Renew current lease for 36 months – estimated $100/month or 3% annual increases same as previous</a:t>
            </a:r>
          </a:p>
        </p:txBody>
      </p:sp>
    </p:spTree>
    <p:extLst>
      <p:ext uri="{BB962C8B-B14F-4D97-AF65-F5344CB8AC3E}">
        <p14:creationId xmlns:p14="http://schemas.microsoft.com/office/powerpoint/2010/main" val="26894010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 xmlns:a16="http://schemas.microsoft.com/office/drawing/2014/main" id="{F118AAEE-4B10-4741-8157-FFE4B9B89A4F}"/>
              </a:ext>
            </a:extLst>
          </p:cNvPr>
          <p:cNvGraphicFramePr>
            <a:graphicFrameLocks noGrp="1"/>
          </p:cNvGraphicFramePr>
          <p:nvPr>
            <p:extLst/>
          </p:nvPr>
        </p:nvGraphicFramePr>
        <p:xfrm>
          <a:off x="790575" y="228600"/>
          <a:ext cx="7562851" cy="3627751"/>
        </p:xfrm>
        <a:graphic>
          <a:graphicData uri="http://schemas.openxmlformats.org/drawingml/2006/table">
            <a:tbl>
              <a:tblPr/>
              <a:tblGrid>
                <a:gridCol w="4371714">
                  <a:extLst>
                    <a:ext uri="{9D8B030D-6E8A-4147-A177-3AD203B41FA5}">
                      <a16:colId xmlns="" xmlns:a16="http://schemas.microsoft.com/office/drawing/2014/main" val="2989978288"/>
                    </a:ext>
                  </a:extLst>
                </a:gridCol>
                <a:gridCol w="1101872">
                  <a:extLst>
                    <a:ext uri="{9D8B030D-6E8A-4147-A177-3AD203B41FA5}">
                      <a16:colId xmlns="" xmlns:a16="http://schemas.microsoft.com/office/drawing/2014/main" val="637203181"/>
                    </a:ext>
                  </a:extLst>
                </a:gridCol>
                <a:gridCol w="1044632">
                  <a:extLst>
                    <a:ext uri="{9D8B030D-6E8A-4147-A177-3AD203B41FA5}">
                      <a16:colId xmlns="" xmlns:a16="http://schemas.microsoft.com/office/drawing/2014/main" val="2003694999"/>
                    </a:ext>
                  </a:extLst>
                </a:gridCol>
                <a:gridCol w="1044632">
                  <a:extLst>
                    <a:ext uri="{9D8B030D-6E8A-4147-A177-3AD203B41FA5}">
                      <a16:colId xmlns="" xmlns:a16="http://schemas.microsoft.com/office/drawing/2014/main" val="3251338919"/>
                    </a:ext>
                  </a:extLst>
                </a:gridCol>
              </a:tblGrid>
              <a:tr h="524810">
                <a:tc gridSpan="4">
                  <a:txBody>
                    <a:bodyPr/>
                    <a:lstStyle/>
                    <a:p>
                      <a:pPr algn="ctr" fontAlgn="b"/>
                      <a:r>
                        <a:rPr lang="en-US" sz="1800" b="1" i="0" u="none" strike="noStrike" dirty="0">
                          <a:solidFill>
                            <a:srgbClr val="000000"/>
                          </a:solidFill>
                          <a:effectLst/>
                          <a:latin typeface="Calibri" panose="020F0502020204030204" pitchFamily="34" charset="0"/>
                        </a:rPr>
                        <a:t>Jan-2022 Itemized</a:t>
                      </a:r>
                    </a:p>
                  </a:txBody>
                  <a:tcPr marL="4763" marR="4763" marT="476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200948218"/>
                  </a:ext>
                </a:extLst>
              </a:tr>
              <a:tr h="440163">
                <a:tc>
                  <a:txBody>
                    <a:bodyPr/>
                    <a:lstStyle/>
                    <a:p>
                      <a:pPr algn="l" fontAlgn="b"/>
                      <a:r>
                        <a:rPr lang="en-US" sz="1500" b="0" i="0" u="none" strike="noStrike" dirty="0">
                          <a:solidFill>
                            <a:srgbClr val="000000"/>
                          </a:solidFill>
                          <a:effectLst/>
                          <a:latin typeface="Calibri" panose="020F0502020204030204" pitchFamily="34" charset="0"/>
                        </a:rPr>
                        <a:t>Beginning Balance (January 1, 2022)</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$ 27,747.91 </a:t>
                      </a:r>
                    </a:p>
                  </a:txBody>
                  <a:tcPr marL="4763" marR="4763" marT="4763" marB="0" anchor="b">
                    <a:lnL>
                      <a:noFill/>
                    </a:lnL>
                    <a:lnR>
                      <a:noFill/>
                    </a:lnR>
                    <a:lnT>
                      <a:noFill/>
                    </a:lnT>
                    <a:lnB>
                      <a:noFill/>
                    </a:lnB>
                  </a:tcPr>
                </a:tc>
                <a:extLst>
                  <a:ext uri="{0D108BD9-81ED-4DB2-BD59-A6C34878D82A}">
                    <a16:rowId xmlns="" xmlns:a16="http://schemas.microsoft.com/office/drawing/2014/main" val="3065341384"/>
                  </a:ext>
                </a:extLst>
              </a:tr>
              <a:tr h="440163">
                <a:tc>
                  <a:txBody>
                    <a:bodyPr/>
                    <a:lstStyle/>
                    <a:p>
                      <a:pPr algn="l" fontAlgn="b"/>
                      <a:r>
                        <a:rPr lang="en-US" sz="1500" b="0" i="0" u="none" strike="noStrike">
                          <a:solidFill>
                            <a:srgbClr val="000000"/>
                          </a:solidFill>
                          <a:effectLst/>
                          <a:latin typeface="Calibri" panose="020F0502020204030204" pitchFamily="34" charset="0"/>
                        </a:rPr>
                        <a:t>Deposits</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$ 8,918.53 </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$ 36,666.44 </a:t>
                      </a:r>
                    </a:p>
                  </a:txBody>
                  <a:tcPr marL="4763" marR="4763" marT="4763" marB="0" anchor="b">
                    <a:lnL>
                      <a:noFill/>
                    </a:lnL>
                    <a:lnR>
                      <a:noFill/>
                    </a:lnR>
                    <a:lnT>
                      <a:noFill/>
                    </a:lnT>
                    <a:lnB>
                      <a:noFill/>
                    </a:lnB>
                  </a:tcPr>
                </a:tc>
                <a:extLst>
                  <a:ext uri="{0D108BD9-81ED-4DB2-BD59-A6C34878D82A}">
                    <a16:rowId xmlns="" xmlns:a16="http://schemas.microsoft.com/office/drawing/2014/main" val="26580262"/>
                  </a:ext>
                </a:extLst>
              </a:tr>
              <a:tr h="461963">
                <a:tc>
                  <a:txBody>
                    <a:bodyPr/>
                    <a:lstStyle/>
                    <a:p>
                      <a:pPr algn="l" fontAlgn="b"/>
                      <a:r>
                        <a:rPr lang="en-US" sz="1500" b="0" i="0" u="none" strike="noStrike">
                          <a:solidFill>
                            <a:srgbClr val="000000"/>
                          </a:solidFill>
                          <a:effectLst/>
                          <a:latin typeface="Calibri" panose="020F0502020204030204" pitchFamily="34" charset="0"/>
                        </a:rPr>
                        <a:t>Expenses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(8,867.02)</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p>
                      <a:pPr algn="l" fontAlgn="b"/>
                      <a:r>
                        <a:rPr lang="en-US" sz="1500" b="0" i="0" u="none" strike="noStrike" dirty="0">
                          <a:solidFill>
                            <a:srgbClr val="000000"/>
                          </a:solidFill>
                          <a:effectLst/>
                          <a:latin typeface="Calibri" panose="020F0502020204030204" pitchFamily="34" charset="0"/>
                        </a:rPr>
                        <a:t> </a:t>
                      </a:r>
                    </a:p>
                  </a:txBody>
                  <a:tcPr marL="4763" marR="4763" marT="4763" marB="0" anchor="b">
                    <a:lnL>
                      <a:noFill/>
                    </a:lnL>
                    <a:lnR>
                      <a:noFill/>
                    </a:lnR>
                    <a:lnT>
                      <a:noFill/>
                    </a:lnT>
                    <a:lnB>
                      <a:noFill/>
                    </a:lnB>
                  </a:tcPr>
                </a:tc>
                <a:extLst>
                  <a:ext uri="{0D108BD9-81ED-4DB2-BD59-A6C34878D82A}">
                    <a16:rowId xmlns="" xmlns:a16="http://schemas.microsoft.com/office/drawing/2014/main" val="634858536"/>
                  </a:ext>
                </a:extLst>
              </a:tr>
              <a:tr h="440163">
                <a:tc>
                  <a:txBody>
                    <a:bodyPr/>
                    <a:lstStyle/>
                    <a:p>
                      <a:pPr algn="l" fontAlgn="b"/>
                      <a:r>
                        <a:rPr lang="en-US" sz="1500" b="0" i="0" u="none" strike="noStrike" dirty="0">
                          <a:solidFill>
                            <a:srgbClr val="000000"/>
                          </a:solidFill>
                          <a:effectLst/>
                          <a:latin typeface="Calibri" panose="020F0502020204030204" pitchFamily="34" charset="0"/>
                        </a:rPr>
                        <a:t>     Rent</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(3,669.40)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 xmlns:a16="http://schemas.microsoft.com/office/drawing/2014/main" val="1782318557"/>
                  </a:ext>
                </a:extLst>
              </a:tr>
              <a:tr h="440163">
                <a:tc>
                  <a:txBody>
                    <a:bodyPr/>
                    <a:lstStyle/>
                    <a:p>
                      <a:pPr algn="l" fontAlgn="b"/>
                      <a:r>
                        <a:rPr lang="en-US" sz="1500" b="0" i="0" u="none" strike="noStrike">
                          <a:solidFill>
                            <a:srgbClr val="000000"/>
                          </a:solidFill>
                          <a:effectLst/>
                          <a:latin typeface="Calibri" panose="020F0502020204030204" pitchFamily="34" charset="0"/>
                        </a:rPr>
                        <a:t>     Brian Haines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(4,922.00)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 xmlns:a16="http://schemas.microsoft.com/office/drawing/2014/main" val="3702514654"/>
                  </a:ext>
                </a:extLst>
              </a:tr>
              <a:tr h="440163">
                <a:tc>
                  <a:txBody>
                    <a:bodyPr/>
                    <a:lstStyle/>
                    <a:p>
                      <a:pPr algn="l" fontAlgn="b"/>
                      <a:r>
                        <a:rPr lang="en-US" sz="1500" b="0" i="0" u="none" strike="noStrike">
                          <a:solidFill>
                            <a:srgbClr val="000000"/>
                          </a:solidFill>
                          <a:effectLst/>
                          <a:latin typeface="Calibri" panose="020F0502020204030204" pitchFamily="34" charset="0"/>
                        </a:rPr>
                        <a:t>     Other (Electric, Water, Garbage/Recycling, Building)</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(275.62)</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 xmlns:a16="http://schemas.microsoft.com/office/drawing/2014/main" val="3037646701"/>
                  </a:ext>
                </a:extLst>
              </a:tr>
              <a:tr h="440163">
                <a:tc>
                  <a:txBody>
                    <a:bodyPr/>
                    <a:lstStyle/>
                    <a:p>
                      <a:pPr algn="l" fontAlgn="b"/>
                      <a:r>
                        <a:rPr lang="en-US" sz="1500" b="0" i="0" u="none" strike="noStrike" dirty="0">
                          <a:solidFill>
                            <a:srgbClr val="000000"/>
                          </a:solidFill>
                          <a:effectLst/>
                          <a:latin typeface="Calibri" panose="020F0502020204030204" pitchFamily="34" charset="0"/>
                        </a:rPr>
                        <a:t>Ending Balance (January 31, 2022)</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$ 27,799.42 </a:t>
                      </a:r>
                    </a:p>
                  </a:txBody>
                  <a:tcPr marL="4763" marR="4763" marT="4763" marB="0" anchor="b">
                    <a:lnL>
                      <a:noFill/>
                    </a:lnL>
                    <a:lnR>
                      <a:noFill/>
                    </a:lnR>
                    <a:lnT>
                      <a:noFill/>
                    </a:lnT>
                    <a:lnB>
                      <a:noFill/>
                    </a:lnB>
                  </a:tcPr>
                </a:tc>
                <a:extLst>
                  <a:ext uri="{0D108BD9-81ED-4DB2-BD59-A6C34878D82A}">
                    <a16:rowId xmlns="" xmlns:a16="http://schemas.microsoft.com/office/drawing/2014/main" val="2259305071"/>
                  </a:ext>
                </a:extLst>
              </a:tr>
            </a:tbl>
          </a:graphicData>
        </a:graphic>
      </p:graphicFrame>
    </p:spTree>
    <p:extLst>
      <p:ext uri="{BB962C8B-B14F-4D97-AF65-F5344CB8AC3E}">
        <p14:creationId xmlns:p14="http://schemas.microsoft.com/office/powerpoint/2010/main" val="28362024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 xmlns:a16="http://schemas.microsoft.com/office/drawing/2014/main" id="{F118AAEE-4B10-4741-8157-FFE4B9B89A4F}"/>
              </a:ext>
            </a:extLst>
          </p:cNvPr>
          <p:cNvGraphicFramePr>
            <a:graphicFrameLocks noGrp="1"/>
          </p:cNvGraphicFramePr>
          <p:nvPr/>
        </p:nvGraphicFramePr>
        <p:xfrm>
          <a:off x="790575" y="228600"/>
          <a:ext cx="7562851" cy="3627751"/>
        </p:xfrm>
        <a:graphic>
          <a:graphicData uri="http://schemas.openxmlformats.org/drawingml/2006/table">
            <a:tbl>
              <a:tblPr/>
              <a:tblGrid>
                <a:gridCol w="4371714">
                  <a:extLst>
                    <a:ext uri="{9D8B030D-6E8A-4147-A177-3AD203B41FA5}">
                      <a16:colId xmlns="" xmlns:a16="http://schemas.microsoft.com/office/drawing/2014/main" val="2989978288"/>
                    </a:ext>
                  </a:extLst>
                </a:gridCol>
                <a:gridCol w="1101872">
                  <a:extLst>
                    <a:ext uri="{9D8B030D-6E8A-4147-A177-3AD203B41FA5}">
                      <a16:colId xmlns="" xmlns:a16="http://schemas.microsoft.com/office/drawing/2014/main" val="637203181"/>
                    </a:ext>
                  </a:extLst>
                </a:gridCol>
                <a:gridCol w="1044632">
                  <a:extLst>
                    <a:ext uri="{9D8B030D-6E8A-4147-A177-3AD203B41FA5}">
                      <a16:colId xmlns="" xmlns:a16="http://schemas.microsoft.com/office/drawing/2014/main" val="2003694999"/>
                    </a:ext>
                  </a:extLst>
                </a:gridCol>
                <a:gridCol w="1044632">
                  <a:extLst>
                    <a:ext uri="{9D8B030D-6E8A-4147-A177-3AD203B41FA5}">
                      <a16:colId xmlns="" xmlns:a16="http://schemas.microsoft.com/office/drawing/2014/main" val="3251338919"/>
                    </a:ext>
                  </a:extLst>
                </a:gridCol>
              </a:tblGrid>
              <a:tr h="524810">
                <a:tc gridSpan="4">
                  <a:txBody>
                    <a:bodyPr/>
                    <a:lstStyle/>
                    <a:p>
                      <a:pPr algn="ctr" fontAlgn="b"/>
                      <a:r>
                        <a:rPr lang="en-US" sz="1800" b="1" i="0" u="none" strike="noStrike" dirty="0">
                          <a:solidFill>
                            <a:srgbClr val="000000"/>
                          </a:solidFill>
                          <a:effectLst/>
                          <a:latin typeface="Calibri" panose="020F0502020204030204" pitchFamily="34" charset="0"/>
                        </a:rPr>
                        <a:t>Dec-2021 Itemized</a:t>
                      </a:r>
                    </a:p>
                  </a:txBody>
                  <a:tcPr marL="4763" marR="4763" marT="476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200948218"/>
                  </a:ext>
                </a:extLst>
              </a:tr>
              <a:tr h="440163">
                <a:tc>
                  <a:txBody>
                    <a:bodyPr/>
                    <a:lstStyle/>
                    <a:p>
                      <a:pPr algn="l" fontAlgn="b"/>
                      <a:r>
                        <a:rPr lang="en-US" sz="1500" b="0" i="0" u="none" strike="noStrike" dirty="0">
                          <a:solidFill>
                            <a:srgbClr val="000000"/>
                          </a:solidFill>
                          <a:effectLst/>
                          <a:latin typeface="Calibri" panose="020F0502020204030204" pitchFamily="34" charset="0"/>
                        </a:rPr>
                        <a:t>Beginning Balance (December 1, 2021)</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$ 30,442.38 </a:t>
                      </a:r>
                    </a:p>
                  </a:txBody>
                  <a:tcPr marL="4763" marR="4763" marT="4763" marB="0" anchor="b">
                    <a:lnL>
                      <a:noFill/>
                    </a:lnL>
                    <a:lnR>
                      <a:noFill/>
                    </a:lnR>
                    <a:lnT>
                      <a:noFill/>
                    </a:lnT>
                    <a:lnB>
                      <a:noFill/>
                    </a:lnB>
                  </a:tcPr>
                </a:tc>
                <a:extLst>
                  <a:ext uri="{0D108BD9-81ED-4DB2-BD59-A6C34878D82A}">
                    <a16:rowId xmlns="" xmlns:a16="http://schemas.microsoft.com/office/drawing/2014/main" val="3065341384"/>
                  </a:ext>
                </a:extLst>
              </a:tr>
              <a:tr h="440163">
                <a:tc>
                  <a:txBody>
                    <a:bodyPr/>
                    <a:lstStyle/>
                    <a:p>
                      <a:pPr algn="l" fontAlgn="b"/>
                      <a:r>
                        <a:rPr lang="en-US" sz="1500" b="0" i="0" u="none" strike="noStrike">
                          <a:solidFill>
                            <a:srgbClr val="000000"/>
                          </a:solidFill>
                          <a:effectLst/>
                          <a:latin typeface="Calibri" panose="020F0502020204030204" pitchFamily="34" charset="0"/>
                        </a:rPr>
                        <a:t>Deposits</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$ 6,022.00 </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$ 36,464.38 </a:t>
                      </a:r>
                    </a:p>
                  </a:txBody>
                  <a:tcPr marL="4763" marR="4763" marT="4763" marB="0" anchor="b">
                    <a:lnL>
                      <a:noFill/>
                    </a:lnL>
                    <a:lnR>
                      <a:noFill/>
                    </a:lnR>
                    <a:lnT>
                      <a:noFill/>
                    </a:lnT>
                    <a:lnB>
                      <a:noFill/>
                    </a:lnB>
                  </a:tcPr>
                </a:tc>
                <a:extLst>
                  <a:ext uri="{0D108BD9-81ED-4DB2-BD59-A6C34878D82A}">
                    <a16:rowId xmlns="" xmlns:a16="http://schemas.microsoft.com/office/drawing/2014/main" val="26580262"/>
                  </a:ext>
                </a:extLst>
              </a:tr>
              <a:tr h="461963">
                <a:tc>
                  <a:txBody>
                    <a:bodyPr/>
                    <a:lstStyle/>
                    <a:p>
                      <a:pPr algn="l" fontAlgn="b"/>
                      <a:r>
                        <a:rPr lang="en-US" sz="1500" b="0" i="0" u="none" strike="noStrike">
                          <a:solidFill>
                            <a:srgbClr val="000000"/>
                          </a:solidFill>
                          <a:effectLst/>
                          <a:latin typeface="Calibri" panose="020F0502020204030204" pitchFamily="34" charset="0"/>
                        </a:rPr>
                        <a:t>Expenses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(8,716.47)</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p>
                      <a:pPr algn="l" fontAlgn="b"/>
                      <a:r>
                        <a:rPr lang="en-US" sz="1500" b="0" i="0" u="none" strike="noStrike" dirty="0">
                          <a:solidFill>
                            <a:srgbClr val="000000"/>
                          </a:solidFill>
                          <a:effectLst/>
                          <a:latin typeface="Calibri" panose="020F0502020204030204" pitchFamily="34" charset="0"/>
                        </a:rPr>
                        <a:t> </a:t>
                      </a:r>
                    </a:p>
                  </a:txBody>
                  <a:tcPr marL="4763" marR="4763" marT="4763" marB="0" anchor="b">
                    <a:lnL>
                      <a:noFill/>
                    </a:lnL>
                    <a:lnR>
                      <a:noFill/>
                    </a:lnR>
                    <a:lnT>
                      <a:noFill/>
                    </a:lnT>
                    <a:lnB>
                      <a:noFill/>
                    </a:lnB>
                  </a:tcPr>
                </a:tc>
                <a:extLst>
                  <a:ext uri="{0D108BD9-81ED-4DB2-BD59-A6C34878D82A}">
                    <a16:rowId xmlns="" xmlns:a16="http://schemas.microsoft.com/office/drawing/2014/main" val="634858536"/>
                  </a:ext>
                </a:extLst>
              </a:tr>
              <a:tr h="440163">
                <a:tc>
                  <a:txBody>
                    <a:bodyPr/>
                    <a:lstStyle/>
                    <a:p>
                      <a:pPr algn="l" fontAlgn="b"/>
                      <a:r>
                        <a:rPr lang="en-US" sz="1500" b="0" i="0" u="none" strike="noStrike" dirty="0">
                          <a:solidFill>
                            <a:srgbClr val="000000"/>
                          </a:solidFill>
                          <a:effectLst/>
                          <a:latin typeface="Calibri" panose="020F0502020204030204" pitchFamily="34" charset="0"/>
                        </a:rPr>
                        <a:t>     Rent</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(3,669.40)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 xmlns:a16="http://schemas.microsoft.com/office/drawing/2014/main" val="1782318557"/>
                  </a:ext>
                </a:extLst>
              </a:tr>
              <a:tr h="440163">
                <a:tc>
                  <a:txBody>
                    <a:bodyPr/>
                    <a:lstStyle/>
                    <a:p>
                      <a:pPr algn="l" fontAlgn="b"/>
                      <a:r>
                        <a:rPr lang="en-US" sz="1500" b="0" i="0" u="none" strike="noStrike">
                          <a:solidFill>
                            <a:srgbClr val="000000"/>
                          </a:solidFill>
                          <a:effectLst/>
                          <a:latin typeface="Calibri" panose="020F0502020204030204" pitchFamily="34" charset="0"/>
                        </a:rPr>
                        <a:t>     Brian Haines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(4,922.00)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 xmlns:a16="http://schemas.microsoft.com/office/drawing/2014/main" val="3702514654"/>
                  </a:ext>
                </a:extLst>
              </a:tr>
              <a:tr h="440163">
                <a:tc>
                  <a:txBody>
                    <a:bodyPr/>
                    <a:lstStyle/>
                    <a:p>
                      <a:pPr algn="l" fontAlgn="b"/>
                      <a:r>
                        <a:rPr lang="en-US" sz="1500" b="0" i="0" u="none" strike="noStrike">
                          <a:solidFill>
                            <a:srgbClr val="000000"/>
                          </a:solidFill>
                          <a:effectLst/>
                          <a:latin typeface="Calibri" panose="020F0502020204030204" pitchFamily="34" charset="0"/>
                        </a:rPr>
                        <a:t>     Other (Electric, Water, Garbage/Recycling, Building)</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(125.07)</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 xmlns:a16="http://schemas.microsoft.com/office/drawing/2014/main" val="3037646701"/>
                  </a:ext>
                </a:extLst>
              </a:tr>
              <a:tr h="440163">
                <a:tc>
                  <a:txBody>
                    <a:bodyPr/>
                    <a:lstStyle/>
                    <a:p>
                      <a:pPr algn="l" fontAlgn="b"/>
                      <a:r>
                        <a:rPr lang="en-US" sz="1500" b="0" i="0" u="none" strike="noStrike" dirty="0">
                          <a:solidFill>
                            <a:srgbClr val="000000"/>
                          </a:solidFill>
                          <a:effectLst/>
                          <a:latin typeface="Calibri" panose="020F0502020204030204" pitchFamily="34" charset="0"/>
                        </a:rPr>
                        <a:t>Ending Balance (December 30, 2021)</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$ 27,747.91 </a:t>
                      </a:r>
                    </a:p>
                  </a:txBody>
                  <a:tcPr marL="4763" marR="4763" marT="4763" marB="0" anchor="b">
                    <a:lnL>
                      <a:noFill/>
                    </a:lnL>
                    <a:lnR>
                      <a:noFill/>
                    </a:lnR>
                    <a:lnT>
                      <a:noFill/>
                    </a:lnT>
                    <a:lnB>
                      <a:noFill/>
                    </a:lnB>
                  </a:tcPr>
                </a:tc>
                <a:extLst>
                  <a:ext uri="{0D108BD9-81ED-4DB2-BD59-A6C34878D82A}">
                    <a16:rowId xmlns="" xmlns:a16="http://schemas.microsoft.com/office/drawing/2014/main" val="2259305071"/>
                  </a:ext>
                </a:extLst>
              </a:tr>
            </a:tbl>
          </a:graphicData>
        </a:graphic>
      </p:graphicFrame>
    </p:spTree>
    <p:extLst>
      <p:ext uri="{BB962C8B-B14F-4D97-AF65-F5344CB8AC3E}">
        <p14:creationId xmlns:p14="http://schemas.microsoft.com/office/powerpoint/2010/main" val="40256897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 xmlns:a16="http://schemas.microsoft.com/office/drawing/2014/main" id="{F118AAEE-4B10-4741-8157-FFE4B9B89A4F}"/>
              </a:ext>
            </a:extLst>
          </p:cNvPr>
          <p:cNvGraphicFramePr>
            <a:graphicFrameLocks noGrp="1"/>
          </p:cNvGraphicFramePr>
          <p:nvPr/>
        </p:nvGraphicFramePr>
        <p:xfrm>
          <a:off x="790575" y="228600"/>
          <a:ext cx="7562851" cy="3627751"/>
        </p:xfrm>
        <a:graphic>
          <a:graphicData uri="http://schemas.openxmlformats.org/drawingml/2006/table">
            <a:tbl>
              <a:tblPr/>
              <a:tblGrid>
                <a:gridCol w="4371714">
                  <a:extLst>
                    <a:ext uri="{9D8B030D-6E8A-4147-A177-3AD203B41FA5}">
                      <a16:colId xmlns="" xmlns:a16="http://schemas.microsoft.com/office/drawing/2014/main" val="2989978288"/>
                    </a:ext>
                  </a:extLst>
                </a:gridCol>
                <a:gridCol w="1101872">
                  <a:extLst>
                    <a:ext uri="{9D8B030D-6E8A-4147-A177-3AD203B41FA5}">
                      <a16:colId xmlns="" xmlns:a16="http://schemas.microsoft.com/office/drawing/2014/main" val="637203181"/>
                    </a:ext>
                  </a:extLst>
                </a:gridCol>
                <a:gridCol w="1044632">
                  <a:extLst>
                    <a:ext uri="{9D8B030D-6E8A-4147-A177-3AD203B41FA5}">
                      <a16:colId xmlns="" xmlns:a16="http://schemas.microsoft.com/office/drawing/2014/main" val="2003694999"/>
                    </a:ext>
                  </a:extLst>
                </a:gridCol>
                <a:gridCol w="1044632">
                  <a:extLst>
                    <a:ext uri="{9D8B030D-6E8A-4147-A177-3AD203B41FA5}">
                      <a16:colId xmlns="" xmlns:a16="http://schemas.microsoft.com/office/drawing/2014/main" val="3251338919"/>
                    </a:ext>
                  </a:extLst>
                </a:gridCol>
              </a:tblGrid>
              <a:tr h="524810">
                <a:tc gridSpan="4">
                  <a:txBody>
                    <a:bodyPr/>
                    <a:lstStyle/>
                    <a:p>
                      <a:pPr algn="ctr" fontAlgn="b"/>
                      <a:r>
                        <a:rPr lang="en-US" sz="1800" b="1" i="0" u="none" strike="noStrike" dirty="0">
                          <a:solidFill>
                            <a:srgbClr val="000000"/>
                          </a:solidFill>
                          <a:effectLst/>
                          <a:latin typeface="Calibri" panose="020F0502020204030204" pitchFamily="34" charset="0"/>
                        </a:rPr>
                        <a:t>Nov-2021 Itemized</a:t>
                      </a:r>
                    </a:p>
                  </a:txBody>
                  <a:tcPr marL="4763" marR="4763" marT="476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200948218"/>
                  </a:ext>
                </a:extLst>
              </a:tr>
              <a:tr h="440163">
                <a:tc>
                  <a:txBody>
                    <a:bodyPr/>
                    <a:lstStyle/>
                    <a:p>
                      <a:pPr algn="l" fontAlgn="b"/>
                      <a:r>
                        <a:rPr lang="en-US" sz="1500" b="0" i="0" u="none" strike="noStrike" dirty="0">
                          <a:solidFill>
                            <a:srgbClr val="000000"/>
                          </a:solidFill>
                          <a:effectLst/>
                          <a:latin typeface="Calibri" panose="020F0502020204030204" pitchFamily="34" charset="0"/>
                        </a:rPr>
                        <a:t>Beginning Balance (November 1, 2021)</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$ 29,340.18 </a:t>
                      </a:r>
                    </a:p>
                  </a:txBody>
                  <a:tcPr marL="4763" marR="4763" marT="4763" marB="0" anchor="b">
                    <a:lnL>
                      <a:noFill/>
                    </a:lnL>
                    <a:lnR>
                      <a:noFill/>
                    </a:lnR>
                    <a:lnT>
                      <a:noFill/>
                    </a:lnT>
                    <a:lnB>
                      <a:noFill/>
                    </a:lnB>
                  </a:tcPr>
                </a:tc>
                <a:extLst>
                  <a:ext uri="{0D108BD9-81ED-4DB2-BD59-A6C34878D82A}">
                    <a16:rowId xmlns="" xmlns:a16="http://schemas.microsoft.com/office/drawing/2014/main" val="3065341384"/>
                  </a:ext>
                </a:extLst>
              </a:tr>
              <a:tr h="440163">
                <a:tc>
                  <a:txBody>
                    <a:bodyPr/>
                    <a:lstStyle/>
                    <a:p>
                      <a:pPr algn="l" fontAlgn="b"/>
                      <a:r>
                        <a:rPr lang="en-US" sz="1500" b="0" i="0" u="none" strike="noStrike">
                          <a:solidFill>
                            <a:srgbClr val="000000"/>
                          </a:solidFill>
                          <a:effectLst/>
                          <a:latin typeface="Calibri" panose="020F0502020204030204" pitchFamily="34" charset="0"/>
                        </a:rPr>
                        <a:t>Deposits</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$ 9,802.40 </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$ 39,142.58 </a:t>
                      </a:r>
                    </a:p>
                  </a:txBody>
                  <a:tcPr marL="4763" marR="4763" marT="4763" marB="0" anchor="b">
                    <a:lnL>
                      <a:noFill/>
                    </a:lnL>
                    <a:lnR>
                      <a:noFill/>
                    </a:lnR>
                    <a:lnT>
                      <a:noFill/>
                    </a:lnT>
                    <a:lnB>
                      <a:noFill/>
                    </a:lnB>
                  </a:tcPr>
                </a:tc>
                <a:extLst>
                  <a:ext uri="{0D108BD9-81ED-4DB2-BD59-A6C34878D82A}">
                    <a16:rowId xmlns="" xmlns:a16="http://schemas.microsoft.com/office/drawing/2014/main" val="26580262"/>
                  </a:ext>
                </a:extLst>
              </a:tr>
              <a:tr h="461963">
                <a:tc>
                  <a:txBody>
                    <a:bodyPr/>
                    <a:lstStyle/>
                    <a:p>
                      <a:pPr algn="l" fontAlgn="b"/>
                      <a:r>
                        <a:rPr lang="en-US" sz="1500" b="0" i="0" u="none" strike="noStrike">
                          <a:solidFill>
                            <a:srgbClr val="000000"/>
                          </a:solidFill>
                          <a:effectLst/>
                          <a:latin typeface="Calibri" panose="020F0502020204030204" pitchFamily="34" charset="0"/>
                        </a:rPr>
                        <a:t>Expenses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(8,700.20)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p>
                      <a:pPr algn="l" fontAlgn="b"/>
                      <a:r>
                        <a:rPr lang="en-US" sz="1500" b="0" i="0" u="none" strike="noStrike" dirty="0">
                          <a:solidFill>
                            <a:srgbClr val="000000"/>
                          </a:solidFill>
                          <a:effectLst/>
                          <a:latin typeface="Calibri" panose="020F0502020204030204" pitchFamily="34" charset="0"/>
                        </a:rPr>
                        <a:t> </a:t>
                      </a:r>
                    </a:p>
                  </a:txBody>
                  <a:tcPr marL="4763" marR="4763" marT="4763" marB="0" anchor="b">
                    <a:lnL>
                      <a:noFill/>
                    </a:lnL>
                    <a:lnR>
                      <a:noFill/>
                    </a:lnR>
                    <a:lnT>
                      <a:noFill/>
                    </a:lnT>
                    <a:lnB>
                      <a:noFill/>
                    </a:lnB>
                  </a:tcPr>
                </a:tc>
                <a:extLst>
                  <a:ext uri="{0D108BD9-81ED-4DB2-BD59-A6C34878D82A}">
                    <a16:rowId xmlns="" xmlns:a16="http://schemas.microsoft.com/office/drawing/2014/main" val="634858536"/>
                  </a:ext>
                </a:extLst>
              </a:tr>
              <a:tr h="440163">
                <a:tc>
                  <a:txBody>
                    <a:bodyPr/>
                    <a:lstStyle/>
                    <a:p>
                      <a:pPr algn="l" fontAlgn="b"/>
                      <a:r>
                        <a:rPr lang="en-US" sz="1500" b="0" i="0" u="none" strike="noStrike" dirty="0">
                          <a:solidFill>
                            <a:srgbClr val="000000"/>
                          </a:solidFill>
                          <a:effectLst/>
                          <a:latin typeface="Calibri" panose="020F0502020204030204" pitchFamily="34" charset="0"/>
                        </a:rPr>
                        <a:t>     Rent</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(3,669.40)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 xmlns:a16="http://schemas.microsoft.com/office/drawing/2014/main" val="1782318557"/>
                  </a:ext>
                </a:extLst>
              </a:tr>
              <a:tr h="440163">
                <a:tc>
                  <a:txBody>
                    <a:bodyPr/>
                    <a:lstStyle/>
                    <a:p>
                      <a:pPr algn="l" fontAlgn="b"/>
                      <a:r>
                        <a:rPr lang="en-US" sz="1500" b="0" i="0" u="none" strike="noStrike">
                          <a:solidFill>
                            <a:srgbClr val="000000"/>
                          </a:solidFill>
                          <a:effectLst/>
                          <a:latin typeface="Calibri" panose="020F0502020204030204" pitchFamily="34" charset="0"/>
                        </a:rPr>
                        <a:t>     Brian Haines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(4,922.00)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 xmlns:a16="http://schemas.microsoft.com/office/drawing/2014/main" val="3702514654"/>
                  </a:ext>
                </a:extLst>
              </a:tr>
              <a:tr h="440163">
                <a:tc>
                  <a:txBody>
                    <a:bodyPr/>
                    <a:lstStyle/>
                    <a:p>
                      <a:pPr algn="l" fontAlgn="b"/>
                      <a:r>
                        <a:rPr lang="en-US" sz="1500" b="0" i="0" u="none" strike="noStrike">
                          <a:solidFill>
                            <a:srgbClr val="000000"/>
                          </a:solidFill>
                          <a:effectLst/>
                          <a:latin typeface="Calibri" panose="020F0502020204030204" pitchFamily="34" charset="0"/>
                        </a:rPr>
                        <a:t>     Other (Electric, Water, Garbage/Recycling, Building)</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(108.80)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 xmlns:a16="http://schemas.microsoft.com/office/drawing/2014/main" val="3037646701"/>
                  </a:ext>
                </a:extLst>
              </a:tr>
              <a:tr h="440163">
                <a:tc>
                  <a:txBody>
                    <a:bodyPr/>
                    <a:lstStyle/>
                    <a:p>
                      <a:pPr algn="l" fontAlgn="b"/>
                      <a:r>
                        <a:rPr lang="en-US" sz="1500" b="0" i="0" u="none" strike="noStrike" dirty="0">
                          <a:solidFill>
                            <a:srgbClr val="000000"/>
                          </a:solidFill>
                          <a:effectLst/>
                          <a:latin typeface="Calibri" panose="020F0502020204030204" pitchFamily="34" charset="0"/>
                        </a:rPr>
                        <a:t>Ending Balance (November 30, 2021)</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$ 30,442.38 </a:t>
                      </a:r>
                    </a:p>
                  </a:txBody>
                  <a:tcPr marL="4763" marR="4763" marT="4763" marB="0" anchor="b">
                    <a:lnL>
                      <a:noFill/>
                    </a:lnL>
                    <a:lnR>
                      <a:noFill/>
                    </a:lnR>
                    <a:lnT>
                      <a:noFill/>
                    </a:lnT>
                    <a:lnB>
                      <a:noFill/>
                    </a:lnB>
                  </a:tcPr>
                </a:tc>
                <a:extLst>
                  <a:ext uri="{0D108BD9-81ED-4DB2-BD59-A6C34878D82A}">
                    <a16:rowId xmlns="" xmlns:a16="http://schemas.microsoft.com/office/drawing/2014/main" val="2259305071"/>
                  </a:ext>
                </a:extLst>
              </a:tr>
            </a:tbl>
          </a:graphicData>
        </a:graphic>
      </p:graphicFrame>
    </p:spTree>
    <p:extLst>
      <p:ext uri="{BB962C8B-B14F-4D97-AF65-F5344CB8AC3E}">
        <p14:creationId xmlns:p14="http://schemas.microsoft.com/office/powerpoint/2010/main" val="4005117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0488040"/>
              </p:ext>
            </p:extLst>
          </p:nvPr>
        </p:nvGraphicFramePr>
        <p:xfrm>
          <a:off x="-100013" y="-1"/>
          <a:ext cx="9244012" cy="5143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4622006">
                  <a:extLst>
                    <a:ext uri="{9D8B030D-6E8A-4147-A177-3AD203B41FA5}">
                      <a16:colId xmlns="" xmlns:a16="http://schemas.microsoft.com/office/drawing/2014/main" val="20000"/>
                    </a:ext>
                  </a:extLst>
                </a:gridCol>
                <a:gridCol w="4622006">
                  <a:extLst>
                    <a:ext uri="{9D8B030D-6E8A-4147-A177-3AD203B41FA5}">
                      <a16:colId xmlns="" xmlns:a16="http://schemas.microsoft.com/office/drawing/2014/main" val="20001"/>
                    </a:ext>
                  </a:extLst>
                </a:gridCol>
              </a:tblGrid>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3"/>
                  </a:ext>
                </a:extLst>
              </a:tr>
              <a:tr h="428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4"/>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5"/>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6"/>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7"/>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endParaRPr lang="en-US" dirty="0"/>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8"/>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endParaRPr lang="en-US" dirty="0"/>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42543114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514350"/>
            <a:ext cx="9143999" cy="3573286"/>
          </a:xfrm>
          <a:prstGeom prst="rect">
            <a:avLst/>
          </a:prstGeom>
          <a:noFill/>
        </p:spPr>
        <p:txBody>
          <a:bodyPr wrap="square" lIns="91440" tIns="45720" rIns="91440" bIns="45720">
            <a:spAutoFit/>
          </a:bodyPr>
          <a:lstStyle/>
          <a:p>
            <a:pPr algn="ctr"/>
            <a:r>
              <a:rPr lang="en-US" sz="7000"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rPr>
              <a:t>A Good God</a:t>
            </a:r>
            <a:endParaRPr lang="en-US" sz="4000"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endParaRPr>
          </a:p>
          <a:p>
            <a:pPr algn="ctr"/>
            <a:endParaRPr lang="en-US" sz="4000" dirty="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endParaRPr>
          </a:p>
          <a:p>
            <a:pPr algn="ctr"/>
            <a:r>
              <a:rPr lang="en-US" sz="4000"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rPr>
              <a:t>Vs.</a:t>
            </a:r>
          </a:p>
          <a:p>
            <a:pPr algn="ctr"/>
            <a:endParaRPr lang="en-US" sz="4000" dirty="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endParaRPr>
          </a:p>
          <a:p>
            <a:pPr algn="ctr"/>
            <a:r>
              <a:rPr lang="en-US" sz="7000"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rPr>
              <a:t>A Horrible Hell</a:t>
            </a:r>
            <a:endParaRPr lang="en-US" sz="7000"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79823857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Good and evil are defined two ways</a:t>
            </a:r>
          </a:p>
          <a:p>
            <a:pPr marL="0" indent="0">
              <a:buNone/>
            </a:pPr>
            <a:r>
              <a:rPr lang="en-US" sz="3700" dirty="0"/>
              <a:t>	By internal </a:t>
            </a:r>
            <a:r>
              <a:rPr lang="en-US" sz="3700" dirty="0" smtClean="0"/>
              <a:t>reasoning</a:t>
            </a:r>
          </a:p>
          <a:p>
            <a:pPr marL="0" indent="0">
              <a:buNone/>
            </a:pPr>
            <a:r>
              <a:rPr lang="en-US" sz="3700" dirty="0"/>
              <a:t>	</a:t>
            </a:r>
            <a:r>
              <a:rPr lang="en-US" sz="3700" dirty="0" smtClean="0"/>
              <a:t>	Most common definition</a:t>
            </a:r>
          </a:p>
          <a:p>
            <a:pPr marL="0" indent="0">
              <a:buNone/>
            </a:pPr>
            <a:r>
              <a:rPr lang="en-US" sz="3700" dirty="0"/>
              <a:t>	</a:t>
            </a:r>
            <a:r>
              <a:rPr lang="en-US" sz="3700" dirty="0" smtClean="0"/>
              <a:t>	Serious flaws are obvious</a:t>
            </a:r>
            <a:endParaRPr lang="en-US" sz="3700" dirty="0"/>
          </a:p>
          <a:p>
            <a:pPr marL="0" indent="0">
              <a:buNone/>
            </a:pPr>
            <a:r>
              <a:rPr lang="en-US" sz="3700" dirty="0"/>
              <a:t>	</a:t>
            </a:r>
            <a:r>
              <a:rPr lang="en-US" sz="3700" dirty="0" smtClean="0"/>
              <a:t>By a concrete external</a:t>
            </a:r>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Good Versus Evil</a:t>
            </a:r>
            <a:endParaRPr lang="en-US" sz="6400" dirty="0">
              <a:latin typeface="+mn-lt"/>
            </a:endParaRPr>
          </a:p>
        </p:txBody>
      </p:sp>
    </p:spTree>
    <p:extLst>
      <p:ext uri="{BB962C8B-B14F-4D97-AF65-F5344CB8AC3E}">
        <p14:creationId xmlns:p14="http://schemas.microsoft.com/office/powerpoint/2010/main" val="39914648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Good and evil are defined two ways</a:t>
            </a:r>
          </a:p>
          <a:p>
            <a:pPr marL="0" indent="0">
              <a:buNone/>
            </a:pPr>
            <a:r>
              <a:rPr lang="en-US" sz="3700" dirty="0"/>
              <a:t>	By internal </a:t>
            </a:r>
            <a:r>
              <a:rPr lang="en-US" sz="3700" dirty="0" smtClean="0"/>
              <a:t>reasoning</a:t>
            </a:r>
          </a:p>
          <a:p>
            <a:pPr marL="0" indent="0">
              <a:buNone/>
            </a:pPr>
            <a:r>
              <a:rPr lang="en-US" sz="3700" dirty="0"/>
              <a:t>	</a:t>
            </a:r>
            <a:r>
              <a:rPr lang="en-US" sz="3700" dirty="0" smtClean="0"/>
              <a:t>By a concrete external</a:t>
            </a:r>
          </a:p>
          <a:p>
            <a:pPr marL="0" indent="0">
              <a:buNone/>
            </a:pPr>
            <a:r>
              <a:rPr lang="en-US" sz="3700" dirty="0"/>
              <a:t>	</a:t>
            </a:r>
            <a:r>
              <a:rPr lang="en-US" sz="3700" dirty="0" smtClean="0"/>
              <a:t>	Need to agree on a common source</a:t>
            </a:r>
          </a:p>
          <a:p>
            <a:pPr marL="0" indent="0">
              <a:buNone/>
            </a:pPr>
            <a:r>
              <a:rPr lang="en-US" sz="3700" dirty="0"/>
              <a:t>	</a:t>
            </a:r>
            <a:r>
              <a:rPr lang="en-US" sz="3700" dirty="0" smtClean="0"/>
              <a:t>		Nature? Not very good…..</a:t>
            </a:r>
          </a:p>
          <a:p>
            <a:pPr marL="0" indent="0">
              <a:buNone/>
            </a:pPr>
            <a:r>
              <a:rPr lang="en-US" sz="3700" dirty="0"/>
              <a:t>	</a:t>
            </a:r>
            <a:r>
              <a:rPr lang="en-US" sz="3700" dirty="0" smtClean="0"/>
              <a:t>		God – a greater power and mind</a:t>
            </a:r>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Good Versus Evil</a:t>
            </a:r>
            <a:endParaRPr lang="en-US" sz="6400" dirty="0">
              <a:latin typeface="+mn-lt"/>
            </a:endParaRPr>
          </a:p>
        </p:txBody>
      </p:sp>
    </p:spTree>
    <p:extLst>
      <p:ext uri="{BB962C8B-B14F-4D97-AF65-F5344CB8AC3E}">
        <p14:creationId xmlns:p14="http://schemas.microsoft.com/office/powerpoint/2010/main" val="20449596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a:t>
            </a:r>
            <a:r>
              <a:rPr lang="en-US" sz="3700" i="1" dirty="0" smtClean="0"/>
              <a:t>No </a:t>
            </a:r>
            <a:r>
              <a:rPr lang="en-US" sz="3700" i="1" dirty="0"/>
              <a:t>one is good but One, that is, </a:t>
            </a:r>
            <a:r>
              <a:rPr lang="en-US" sz="3700" i="1" dirty="0" smtClean="0"/>
              <a:t>God</a:t>
            </a:r>
            <a:r>
              <a:rPr lang="en-US" sz="3700" dirty="0" smtClean="0"/>
              <a:t>” 									Luke </a:t>
            </a:r>
            <a:r>
              <a:rPr lang="en-US" sz="3700" dirty="0"/>
              <a:t>18:19 </a:t>
            </a:r>
            <a:endParaRPr lang="en-US" sz="3700" dirty="0" smtClean="0"/>
          </a:p>
          <a:p>
            <a:pPr marL="0" indent="0">
              <a:buNone/>
            </a:pPr>
            <a:endParaRPr lang="en-US" sz="3700" dirty="0"/>
          </a:p>
          <a:p>
            <a:pPr marL="0" indent="0">
              <a:buNone/>
            </a:pPr>
            <a:r>
              <a:rPr lang="en-US" sz="3700" dirty="0" smtClean="0"/>
              <a:t>His purposes are good – Genesis 1:4-31</a:t>
            </a:r>
          </a:p>
          <a:p>
            <a:pPr marL="0" indent="0">
              <a:buNone/>
            </a:pPr>
            <a:r>
              <a:rPr lang="en-US" sz="3700" dirty="0" smtClean="0"/>
              <a:t>His rules are good – Deuteronomy 6:24</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God is Good</a:t>
            </a:r>
            <a:endParaRPr lang="en-US" sz="6400" dirty="0">
              <a:latin typeface="+mn-lt"/>
            </a:endParaRPr>
          </a:p>
        </p:txBody>
      </p:sp>
    </p:spTree>
    <p:extLst>
      <p:ext uri="{BB962C8B-B14F-4D97-AF65-F5344CB8AC3E}">
        <p14:creationId xmlns:p14="http://schemas.microsoft.com/office/powerpoint/2010/main" val="14513932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86800" cy="3943350"/>
          </a:xfrm>
        </p:spPr>
        <p:txBody>
          <a:bodyPr>
            <a:noAutofit/>
          </a:bodyPr>
          <a:lstStyle/>
          <a:p>
            <a:pPr marL="0" indent="0">
              <a:buNone/>
            </a:pPr>
            <a:r>
              <a:rPr lang="en-US" sz="3600" i="1" dirty="0" smtClean="0"/>
              <a:t>And </a:t>
            </a:r>
            <a:r>
              <a:rPr lang="en-US" sz="3600" i="1" dirty="0"/>
              <a:t>anyone not found written in the Book of Life was cast into the lake of fire</a:t>
            </a:r>
            <a:r>
              <a:rPr lang="en-US" sz="3600" dirty="0" smtClean="0"/>
              <a:t>.</a:t>
            </a:r>
            <a:r>
              <a:rPr lang="en-US" sz="3600" dirty="0"/>
              <a:t> </a:t>
            </a:r>
            <a:r>
              <a:rPr lang="en-US" sz="3600" dirty="0" smtClean="0"/>
              <a:t>										Revelation 20:15</a:t>
            </a:r>
          </a:p>
          <a:p>
            <a:pPr marL="0" indent="0">
              <a:buNone/>
            </a:pPr>
            <a:r>
              <a:rPr lang="en-US" sz="3600" i="1" dirty="0" smtClean="0"/>
              <a:t>the </a:t>
            </a:r>
            <a:r>
              <a:rPr lang="en-US" sz="3600" i="1" dirty="0"/>
              <a:t>smoke of their torment ascends forever and ever; and they have no rest day or night</a:t>
            </a:r>
            <a:r>
              <a:rPr lang="en-US" sz="3600" dirty="0"/>
              <a:t>, </a:t>
            </a:r>
            <a:r>
              <a:rPr lang="en-US" sz="3600" dirty="0" smtClean="0"/>
              <a:t>						Revelation </a:t>
            </a:r>
            <a:r>
              <a:rPr lang="en-US" sz="3600" dirty="0"/>
              <a:t>14:11 </a:t>
            </a:r>
            <a:endParaRPr lang="en-US" sz="36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The Terror of Hell</a:t>
            </a:r>
            <a:endParaRPr lang="en-US" sz="6400" dirty="0">
              <a:latin typeface="+mn-lt"/>
            </a:endParaRPr>
          </a:p>
        </p:txBody>
      </p:sp>
    </p:spTree>
    <p:extLst>
      <p:ext uri="{BB962C8B-B14F-4D97-AF65-F5344CB8AC3E}">
        <p14:creationId xmlns:p14="http://schemas.microsoft.com/office/powerpoint/2010/main" val="260571738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295688</TotalTime>
  <Words>1566</Words>
  <Application>Microsoft Office PowerPoint</Application>
  <PresentationFormat>On-screen Show (16:9)</PresentationFormat>
  <Paragraphs>351</Paragraphs>
  <Slides>39</Slides>
  <Notes>28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39</vt:i4>
      </vt:variant>
    </vt:vector>
  </HeadingPairs>
  <TitlesOfParts>
    <vt:vector size="49" baseType="lpstr">
      <vt:lpstr>Arial</vt:lpstr>
      <vt:lpstr>Bell MT</vt:lpstr>
      <vt:lpstr>Calibri</vt:lpstr>
      <vt:lpstr>Calibri Light</vt:lpstr>
      <vt:lpstr>Lucida Sans Unicode</vt:lpstr>
      <vt:lpstr>system-ui</vt:lpstr>
      <vt:lpstr>Times New Roman</vt:lpstr>
      <vt:lpstr>Wingdings</vt:lpstr>
      <vt:lpstr>Office Theme</vt:lpstr>
      <vt:lpstr>1_Office Theme</vt:lpstr>
      <vt:lpstr>Welcome!</vt:lpstr>
      <vt:lpstr>John 8:21-30</vt:lpstr>
      <vt:lpstr>Welcome!</vt:lpstr>
      <vt:lpstr>PowerPoint Presentation</vt:lpstr>
      <vt:lpstr>PowerPoint Presentation</vt:lpstr>
      <vt:lpstr>Good Versus Evil</vt:lpstr>
      <vt:lpstr>Good Versus Evil</vt:lpstr>
      <vt:lpstr>God is Good</vt:lpstr>
      <vt:lpstr>The Terror of Hell</vt:lpstr>
      <vt:lpstr>How do we reconcile…..</vt:lpstr>
      <vt:lpstr>God and Hell</vt:lpstr>
      <vt:lpstr>God and Hell</vt:lpstr>
      <vt:lpstr>God and Hell</vt:lpstr>
      <vt:lpstr>God and Hell</vt:lpstr>
      <vt:lpstr>God and Hell</vt:lpstr>
      <vt:lpstr>God and Hell</vt:lpstr>
      <vt:lpstr>God and Hell</vt:lpstr>
      <vt:lpstr>Why God is Good</vt:lpstr>
      <vt:lpstr>Why God is Good</vt:lpstr>
      <vt:lpstr>Why God is Good</vt:lpstr>
      <vt:lpstr>Why God is Good</vt:lpstr>
      <vt:lpstr>Why God is Good</vt:lpstr>
      <vt:lpstr>Why God is Good</vt:lpstr>
      <vt:lpstr>Reconciling Ideas</vt:lpstr>
      <vt:lpstr>Reconciling Ideas</vt:lpstr>
      <vt:lpstr>Reconciling Ideas</vt:lpstr>
      <vt:lpstr>Conclusions</vt:lpstr>
      <vt:lpstr>PowerPoint Presentation</vt:lpstr>
      <vt:lpstr>Where Are You Going</vt:lpstr>
      <vt:lpstr>Sunset Church of Christ</vt:lpstr>
      <vt:lpstr>PowerPoint Presentation</vt:lpstr>
      <vt:lpstr>PowerPoint Presentation</vt:lpstr>
      <vt:lpstr>PowerPoint Presentation</vt:lpstr>
      <vt:lpstr>PowerPoint Presentation</vt:lpstr>
      <vt:lpstr>Backup</vt:lpstr>
      <vt:lpstr>Meeting location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Communion</dc:title>
  <dc:creator>BRIAN HAINES</dc:creator>
  <cp:lastModifiedBy>Microsoft account</cp:lastModifiedBy>
  <cp:revision>1218</cp:revision>
  <dcterms:modified xsi:type="dcterms:W3CDTF">2022-05-22T15:09:37Z</dcterms:modified>
</cp:coreProperties>
</file>